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84" r:id="rId2"/>
    <p:sldId id="556" r:id="rId3"/>
    <p:sldId id="557" r:id="rId4"/>
    <p:sldId id="558" r:id="rId5"/>
    <p:sldId id="559" r:id="rId6"/>
    <p:sldId id="560" r:id="rId7"/>
    <p:sldId id="1626" r:id="rId8"/>
    <p:sldId id="386" r:id="rId9"/>
    <p:sldId id="562" r:id="rId10"/>
    <p:sldId id="1623" r:id="rId11"/>
    <p:sldId id="1628" r:id="rId12"/>
    <p:sldId id="563" r:id="rId13"/>
    <p:sldId id="564" r:id="rId14"/>
    <p:sldId id="565" r:id="rId15"/>
    <p:sldId id="567" r:id="rId16"/>
    <p:sldId id="566" r:id="rId17"/>
    <p:sldId id="569" r:id="rId18"/>
    <p:sldId id="570" r:id="rId19"/>
    <p:sldId id="571" r:id="rId20"/>
    <p:sldId id="572" r:id="rId21"/>
    <p:sldId id="573" r:id="rId22"/>
    <p:sldId id="574" r:id="rId23"/>
    <p:sldId id="575" r:id="rId24"/>
    <p:sldId id="576" r:id="rId25"/>
    <p:sldId id="577" r:id="rId26"/>
    <p:sldId id="578" r:id="rId27"/>
    <p:sldId id="579" r:id="rId28"/>
    <p:sldId id="580" r:id="rId29"/>
    <p:sldId id="581" r:id="rId30"/>
    <p:sldId id="582" r:id="rId31"/>
    <p:sldId id="583" r:id="rId32"/>
    <p:sldId id="584" r:id="rId33"/>
    <p:sldId id="813" r:id="rId34"/>
    <p:sldId id="1625" r:id="rId35"/>
    <p:sldId id="586" r:id="rId36"/>
    <p:sldId id="587" r:id="rId37"/>
    <p:sldId id="588" r:id="rId38"/>
    <p:sldId id="1621" r:id="rId39"/>
    <p:sldId id="1622" r:id="rId40"/>
    <p:sldId id="589" r:id="rId41"/>
    <p:sldId id="561" r:id="rId42"/>
    <p:sldId id="590" r:id="rId43"/>
    <p:sldId id="591" r:id="rId44"/>
    <p:sldId id="592" r:id="rId45"/>
    <p:sldId id="387" r:id="rId46"/>
    <p:sldId id="390" r:id="rId47"/>
    <p:sldId id="389" r:id="rId48"/>
    <p:sldId id="391" r:id="rId49"/>
    <p:sldId id="393" r:id="rId50"/>
    <p:sldId id="392" r:id="rId51"/>
    <p:sldId id="532" r:id="rId52"/>
    <p:sldId id="1627" r:id="rId53"/>
    <p:sldId id="538" r:id="rId54"/>
    <p:sldId id="545" r:id="rId55"/>
    <p:sldId id="546" r:id="rId56"/>
    <p:sldId id="537" r:id="rId57"/>
    <p:sldId id="542" r:id="rId58"/>
    <p:sldId id="544" r:id="rId59"/>
    <p:sldId id="543" r:id="rId60"/>
    <p:sldId id="547" r:id="rId61"/>
    <p:sldId id="541" r:id="rId62"/>
    <p:sldId id="549" r:id="rId63"/>
    <p:sldId id="548" r:id="rId64"/>
    <p:sldId id="551" r:id="rId65"/>
    <p:sldId id="554" r:id="rId66"/>
    <p:sldId id="553" r:id="rId67"/>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341"/>
    <a:srgbClr val="759484"/>
    <a:srgbClr val="FFFFFF"/>
    <a:srgbClr val="945200"/>
    <a:srgbClr val="D6D300"/>
    <a:srgbClr val="FFFD78"/>
    <a:srgbClr val="FFD579"/>
    <a:srgbClr val="A3CEB9"/>
    <a:srgbClr val="73FDD6"/>
    <a:srgbClr val="648C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25"/>
    <p:restoredTop sz="96208" autoAdjust="0"/>
  </p:normalViewPr>
  <p:slideViewPr>
    <p:cSldViewPr snapToGrid="0" showGuides="1">
      <p:cViewPr varScale="1">
        <p:scale>
          <a:sx n="124" d="100"/>
          <a:sy n="124" d="100"/>
        </p:scale>
        <p:origin x="896" y="168"/>
      </p:cViewPr>
      <p:guideLst>
        <p:guide orient="horz" pos="4319"/>
        <p:guide pos="5759"/>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C9385B-8D42-4743-A14F-4A3742301319}" type="slidenum">
              <a:rPr lang="en-US" smtClean="0"/>
              <a:t>1</a:t>
            </a:fld>
            <a:endParaRPr lang="en-US"/>
          </a:p>
        </p:txBody>
      </p:sp>
    </p:spTree>
    <p:extLst>
      <p:ext uri="{BB962C8B-B14F-4D97-AF65-F5344CB8AC3E}">
        <p14:creationId xmlns:p14="http://schemas.microsoft.com/office/powerpoint/2010/main" val="3714429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FC19F-727A-B34A-8107-9D42C854941D}" type="slidenum">
              <a:rPr lang="en-US" smtClean="0"/>
              <a:t>61</a:t>
            </a:fld>
            <a:endParaRPr lang="en-US"/>
          </a:p>
        </p:txBody>
      </p:sp>
    </p:spTree>
    <p:extLst>
      <p:ext uri="{BB962C8B-B14F-4D97-AF65-F5344CB8AC3E}">
        <p14:creationId xmlns:p14="http://schemas.microsoft.com/office/powerpoint/2010/main" val="1013596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FC19F-727A-B34A-8107-9D42C854941D}" type="slidenum">
              <a:rPr lang="en-US" smtClean="0"/>
              <a:t>62</a:t>
            </a:fld>
            <a:endParaRPr lang="en-US"/>
          </a:p>
        </p:txBody>
      </p:sp>
    </p:spTree>
    <p:extLst>
      <p:ext uri="{BB962C8B-B14F-4D97-AF65-F5344CB8AC3E}">
        <p14:creationId xmlns:p14="http://schemas.microsoft.com/office/powerpoint/2010/main" val="1947857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FC19F-727A-B34A-8107-9D42C854941D}" type="slidenum">
              <a:rPr lang="en-US" smtClean="0"/>
              <a:t>63</a:t>
            </a:fld>
            <a:endParaRPr lang="en-US"/>
          </a:p>
        </p:txBody>
      </p:sp>
    </p:spTree>
    <p:extLst>
      <p:ext uri="{BB962C8B-B14F-4D97-AF65-F5344CB8AC3E}">
        <p14:creationId xmlns:p14="http://schemas.microsoft.com/office/powerpoint/2010/main" val="1814824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E45C6A-585F-DF4F-A96D-33DC96C204B5}" type="slidenum">
              <a:rPr lang="en-US" smtClean="0"/>
              <a:t>33</a:t>
            </a:fld>
            <a:endParaRPr lang="en-US"/>
          </a:p>
        </p:txBody>
      </p:sp>
    </p:spTree>
    <p:extLst>
      <p:ext uri="{BB962C8B-B14F-4D97-AF65-F5344CB8AC3E}">
        <p14:creationId xmlns:p14="http://schemas.microsoft.com/office/powerpoint/2010/main" val="559965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E45C6A-585F-DF4F-A96D-33DC96C204B5}" type="slidenum">
              <a:rPr lang="en-US" smtClean="0"/>
              <a:t>34</a:t>
            </a:fld>
            <a:endParaRPr lang="en-US"/>
          </a:p>
        </p:txBody>
      </p:sp>
    </p:spTree>
    <p:extLst>
      <p:ext uri="{BB962C8B-B14F-4D97-AF65-F5344CB8AC3E}">
        <p14:creationId xmlns:p14="http://schemas.microsoft.com/office/powerpoint/2010/main" val="1173119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E45C6A-585F-DF4F-A96D-33DC96C204B5}" type="slidenum">
              <a:rPr lang="en-US" smtClean="0"/>
              <a:t>38</a:t>
            </a:fld>
            <a:endParaRPr lang="en-US"/>
          </a:p>
        </p:txBody>
      </p:sp>
    </p:spTree>
    <p:extLst>
      <p:ext uri="{BB962C8B-B14F-4D97-AF65-F5344CB8AC3E}">
        <p14:creationId xmlns:p14="http://schemas.microsoft.com/office/powerpoint/2010/main" val="4267255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E45C6A-585F-DF4F-A96D-33DC96C204B5}" type="slidenum">
              <a:rPr lang="en-US" smtClean="0"/>
              <a:t>39</a:t>
            </a:fld>
            <a:endParaRPr lang="en-US"/>
          </a:p>
        </p:txBody>
      </p:sp>
    </p:spTree>
    <p:extLst>
      <p:ext uri="{BB962C8B-B14F-4D97-AF65-F5344CB8AC3E}">
        <p14:creationId xmlns:p14="http://schemas.microsoft.com/office/powerpoint/2010/main" val="8249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FC19F-727A-B34A-8107-9D42C854941D}" type="slidenum">
              <a:rPr lang="en-US" smtClean="0"/>
              <a:t>51</a:t>
            </a:fld>
            <a:endParaRPr lang="en-US"/>
          </a:p>
        </p:txBody>
      </p:sp>
    </p:spTree>
    <p:extLst>
      <p:ext uri="{BB962C8B-B14F-4D97-AF65-F5344CB8AC3E}">
        <p14:creationId xmlns:p14="http://schemas.microsoft.com/office/powerpoint/2010/main" val="3261927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FC19F-727A-B34A-8107-9D42C854941D}" type="slidenum">
              <a:rPr lang="en-US" smtClean="0"/>
              <a:t>52</a:t>
            </a:fld>
            <a:endParaRPr lang="en-US"/>
          </a:p>
        </p:txBody>
      </p:sp>
    </p:spTree>
    <p:extLst>
      <p:ext uri="{BB962C8B-B14F-4D97-AF65-F5344CB8AC3E}">
        <p14:creationId xmlns:p14="http://schemas.microsoft.com/office/powerpoint/2010/main" val="350185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FC19F-727A-B34A-8107-9D42C854941D}" type="slidenum">
              <a:rPr lang="en-US" smtClean="0"/>
              <a:t>53</a:t>
            </a:fld>
            <a:endParaRPr lang="en-US"/>
          </a:p>
        </p:txBody>
      </p:sp>
    </p:spTree>
    <p:extLst>
      <p:ext uri="{BB962C8B-B14F-4D97-AF65-F5344CB8AC3E}">
        <p14:creationId xmlns:p14="http://schemas.microsoft.com/office/powerpoint/2010/main" val="3471139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FC19F-727A-B34A-8107-9D42C854941D}" type="slidenum">
              <a:rPr lang="en-US" smtClean="0"/>
              <a:t>56</a:t>
            </a:fld>
            <a:endParaRPr lang="en-US"/>
          </a:p>
        </p:txBody>
      </p:sp>
    </p:spTree>
    <p:extLst>
      <p:ext uri="{BB962C8B-B14F-4D97-AF65-F5344CB8AC3E}">
        <p14:creationId xmlns:p14="http://schemas.microsoft.com/office/powerpoint/2010/main" val="24185821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 t="3974" r="3958" b="558"/>
          <a:stretch/>
        </p:blipFill>
        <p:spPr>
          <a:xfrm>
            <a:off x="0" y="0"/>
            <a:ext cx="9144000" cy="6858000"/>
          </a:xfrm>
          <a:prstGeom prst="rect">
            <a:avLst/>
          </a:prstGeom>
        </p:spPr>
      </p:pic>
      <p:sp>
        <p:nvSpPr>
          <p:cNvPr id="2" name="Title 1"/>
          <p:cNvSpPr>
            <a:spLocks noGrp="1"/>
          </p:cNvSpPr>
          <p:nvPr>
            <p:ph type="ctrTitle"/>
          </p:nvPr>
        </p:nvSpPr>
        <p:spPr>
          <a:xfrm>
            <a:off x="828674" y="3715200"/>
            <a:ext cx="7500939" cy="554850"/>
          </a:xfrm>
        </p:spPr>
        <p:txBody>
          <a:bodyPr/>
          <a:lstStyle>
            <a:lvl1pPr algn="l">
              <a:defRPr sz="2600">
                <a:solidFill>
                  <a:schemeClr val="bg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828675" y="4289400"/>
            <a:ext cx="7500938" cy="361800"/>
          </a:xfrm>
        </p:spPr>
        <p:txBody>
          <a:bodyPr/>
          <a:lstStyle>
            <a:lvl1pPr marL="0" indent="0" algn="l">
              <a:buNone/>
              <a:defRPr sz="20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675" y="525798"/>
            <a:ext cx="3020400" cy="807254"/>
          </a:xfrm>
          <a:prstGeom prst="rect">
            <a:avLst/>
          </a:prstGeom>
        </p:spPr>
      </p:pic>
      <p:sp>
        <p:nvSpPr>
          <p:cNvPr id="11" name="Text Placeholder 10"/>
          <p:cNvSpPr>
            <a:spLocks noGrp="1"/>
          </p:cNvSpPr>
          <p:nvPr>
            <p:ph type="body" sz="quarter" idx="10"/>
          </p:nvPr>
        </p:nvSpPr>
        <p:spPr>
          <a:xfrm>
            <a:off x="828675" y="5481750"/>
            <a:ext cx="4679325" cy="979374"/>
          </a:xfrm>
        </p:spPr>
        <p:txBody>
          <a:bodyPr/>
          <a:lstStyle>
            <a:lvl1pPr>
              <a:spcBef>
                <a:spcPts val="0"/>
              </a:spcBef>
              <a:defRPr sz="1400">
                <a:solidFill>
                  <a:schemeClr val="bg1"/>
                </a:solidFill>
              </a:defRPr>
            </a:lvl1pPr>
            <a:lvl2pPr marL="0" indent="0">
              <a:spcBef>
                <a:spcPts val="0"/>
              </a:spcBef>
              <a:buNone/>
              <a:defRPr sz="1400">
                <a:solidFill>
                  <a:schemeClr val="bg1"/>
                </a:solidFill>
              </a:defRPr>
            </a:lvl2pPr>
            <a:lvl3pPr marL="0" indent="0">
              <a:spcBef>
                <a:spcPts val="567"/>
              </a:spcBef>
              <a:buNone/>
              <a:defRPr sz="1400">
                <a:solidFill>
                  <a:schemeClr val="bg1"/>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US"/>
              <a:t>Click to edit Master text styles</a:t>
            </a:r>
          </a:p>
          <a:p>
            <a:pPr lvl="1"/>
            <a:r>
              <a:rPr lang="en-US"/>
              <a:t>Second level</a:t>
            </a:r>
          </a:p>
          <a:p>
            <a:pPr lvl="2"/>
            <a:r>
              <a:rPr lang="en-US"/>
              <a:t>Third level</a:t>
            </a:r>
            <a:endParaRPr lang="en-GB"/>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828675" y="1881075"/>
            <a:ext cx="7500938" cy="4040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5"/>
          <p:cNvSpPr>
            <a:spLocks noGrp="1"/>
          </p:cNvSpPr>
          <p:nvPr>
            <p:ph type="body" sz="quarter" idx="11"/>
          </p:nvPr>
        </p:nvSpPr>
        <p:spPr>
          <a:xfrm>
            <a:off x="828675" y="914400"/>
            <a:ext cx="7500938" cy="276225"/>
          </a:xfrm>
        </p:spPr>
        <p:txBody>
          <a:bodyPr/>
          <a:lstStyle>
            <a:lvl1pPr>
              <a:defRPr sz="2000" b="0">
                <a:solidFill>
                  <a:schemeClr val="tx1"/>
                </a:solidFill>
              </a:defRPr>
            </a:lvl1pPr>
          </a:lstStyle>
          <a:p>
            <a:pPr lvl="0"/>
            <a:r>
              <a:rPr lang="en-US"/>
              <a:t>Click to edit Master text styles</a:t>
            </a:r>
            <a:endParaRPr lang="en-GB"/>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438275"/>
            <a:ext cx="4204800" cy="5076825"/>
          </a:xfrm>
          <a:solidFill>
            <a:schemeClr val="accent4"/>
          </a:solidFill>
        </p:spPr>
        <p:txBody>
          <a:bodyPr tIns="0" anchor="ctr" anchorCtr="0"/>
          <a:lstStyle>
            <a:lvl1pPr algn="ctr">
              <a:defRPr sz="1600" b="0">
                <a:solidFill>
                  <a:schemeClr val="accent3"/>
                </a:solidFill>
              </a:defRPr>
            </a:lvl1pPr>
          </a:lstStyle>
          <a:p>
            <a:r>
              <a:rPr lang="en-GB"/>
              <a:t>IMAGE</a:t>
            </a:r>
          </a:p>
        </p:txBody>
      </p:sp>
      <p:sp>
        <p:nvSpPr>
          <p:cNvPr id="2" name="Title 1"/>
          <p:cNvSpPr>
            <a:spLocks noGrp="1"/>
          </p:cNvSpPr>
          <p:nvPr>
            <p:ph type="title"/>
          </p:nvPr>
        </p:nvSpPr>
        <p:spPr/>
        <p:txBody>
          <a:bodyPr/>
          <a:lstStyle/>
          <a:p>
            <a:r>
              <a:rPr lang="en-US" dirty="0"/>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US"/>
              <a:t>Click to edit Master text styles</a:t>
            </a:r>
          </a:p>
          <a:p>
            <a:pPr lvl="1"/>
            <a:r>
              <a:rPr lang="en-US"/>
              <a:t>Second level</a:t>
            </a:r>
            <a:endParaRPr lang="en-GB"/>
          </a:p>
        </p:txBody>
      </p:sp>
      <p:sp>
        <p:nvSpPr>
          <p:cNvPr id="6" name="Text Placeholder 5"/>
          <p:cNvSpPr>
            <a:spLocks noGrp="1"/>
          </p:cNvSpPr>
          <p:nvPr>
            <p:ph type="body" sz="quarter" idx="11"/>
          </p:nvPr>
        </p:nvSpPr>
        <p:spPr>
          <a:xfrm>
            <a:off x="828675" y="914400"/>
            <a:ext cx="7500938" cy="276225"/>
          </a:xfrm>
        </p:spPr>
        <p:txBody>
          <a:bodyPr/>
          <a:lstStyle>
            <a:lvl1pPr>
              <a:defRPr sz="2000" b="0">
                <a:solidFill>
                  <a:schemeClr val="tx1"/>
                </a:solidFill>
              </a:defRPr>
            </a:lvl1pPr>
          </a:lstStyle>
          <a:p>
            <a:pPr lvl="0"/>
            <a:r>
              <a:rPr lang="en-US"/>
              <a:t>Click to edit Master text styles</a:t>
            </a:r>
            <a:endParaRPr lang="en-GB"/>
          </a:p>
        </p:txBody>
      </p:sp>
      <p:sp>
        <p:nvSpPr>
          <p:cNvPr id="8" name="Rectangle 7"/>
          <p:cNvSpPr/>
          <p:nvPr userDrawn="1"/>
        </p:nvSpPr>
        <p:spPr>
          <a:xfrm>
            <a:off x="0" y="6498000"/>
            <a:ext cx="9144000" cy="360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a:t>Trinity College Dublin, </a:t>
            </a:r>
            <a:r>
              <a:rPr lang="en-GB" sz="1000"/>
              <a:t>The University of Dublin</a:t>
            </a:r>
          </a:p>
        </p:txBody>
      </p:sp>
      <p:cxnSp>
        <p:nvCxnSpPr>
          <p:cNvPr id="7" name="Straight Connector 6"/>
          <p:cNvCxnSpPr/>
          <p:nvPr userDrawn="1"/>
        </p:nvCxnSpPr>
        <p:spPr>
          <a:xfrm>
            <a:off x="0" y="1438275"/>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8275"/>
            <a:ext cx="9144000" cy="5076825"/>
          </a:xfrm>
          <a:solidFill>
            <a:schemeClr val="accent4"/>
          </a:solidFill>
        </p:spPr>
        <p:txBody>
          <a:bodyPr tIns="0" anchor="ctr" anchorCtr="0"/>
          <a:lstStyle>
            <a:lvl1pPr algn="ctr">
              <a:defRPr sz="1600" b="0">
                <a:solidFill>
                  <a:schemeClr val="accent3"/>
                </a:solidFill>
              </a:defRPr>
            </a:lvl1pPr>
          </a:lstStyle>
          <a:p>
            <a:r>
              <a:rPr lang="en-GB"/>
              <a:t>IMAGE</a:t>
            </a:r>
          </a:p>
        </p:txBody>
      </p:sp>
      <p:sp>
        <p:nvSpPr>
          <p:cNvPr id="2" name="Title 1"/>
          <p:cNvSpPr>
            <a:spLocks noGrp="1"/>
          </p:cNvSpPr>
          <p:nvPr>
            <p:ph type="title"/>
          </p:nvPr>
        </p:nvSpPr>
        <p:spPr/>
        <p:txBody>
          <a:bodyPr/>
          <a:lstStyle/>
          <a:p>
            <a:r>
              <a:rPr lang="en-US"/>
              <a:t>Click to edit Master title style</a:t>
            </a:r>
            <a:endParaRPr lang="en-GB"/>
          </a:p>
        </p:txBody>
      </p:sp>
      <p:sp>
        <p:nvSpPr>
          <p:cNvPr id="6" name="Text Placeholder 5"/>
          <p:cNvSpPr>
            <a:spLocks noGrp="1"/>
          </p:cNvSpPr>
          <p:nvPr>
            <p:ph type="body" sz="quarter" idx="11"/>
          </p:nvPr>
        </p:nvSpPr>
        <p:spPr>
          <a:xfrm>
            <a:off x="828675" y="914400"/>
            <a:ext cx="7500938" cy="276225"/>
          </a:xfrm>
        </p:spPr>
        <p:txBody>
          <a:bodyPr/>
          <a:lstStyle>
            <a:lvl1pPr>
              <a:defRPr sz="2000" b="0">
                <a:solidFill>
                  <a:schemeClr val="tx1"/>
                </a:solidFill>
              </a:defRPr>
            </a:lvl1pPr>
          </a:lstStyle>
          <a:p>
            <a:pPr lvl="0"/>
            <a:r>
              <a:rPr lang="en-US"/>
              <a:t>Click to edit Master text styles</a:t>
            </a:r>
            <a:endParaRPr lang="en-GB"/>
          </a:p>
        </p:txBody>
      </p:sp>
      <p:sp>
        <p:nvSpPr>
          <p:cNvPr id="8" name="Rectangle 7"/>
          <p:cNvSpPr/>
          <p:nvPr userDrawn="1"/>
        </p:nvSpPr>
        <p:spPr>
          <a:xfrm>
            <a:off x="0" y="6498000"/>
            <a:ext cx="9144000" cy="360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a:t>Trinity College Dublin, </a:t>
            </a:r>
            <a:r>
              <a:rPr lang="en-GB" sz="1000"/>
              <a:t>The University of Dublin</a:t>
            </a:r>
          </a:p>
        </p:txBody>
      </p:sp>
      <p:cxnSp>
        <p:nvCxnSpPr>
          <p:cNvPr id="7" name="Straight Connector 6"/>
          <p:cNvCxnSpPr/>
          <p:nvPr userDrawn="1"/>
        </p:nvCxnSpPr>
        <p:spPr>
          <a:xfrm>
            <a:off x="0" y="1438275"/>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 t="3974" r="3958" b="558"/>
          <a:stretch/>
        </p:blipFill>
        <p:spPr>
          <a:xfrm>
            <a:off x="0" y="0"/>
            <a:ext cx="9144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675" y="525798"/>
            <a:ext cx="3020400" cy="807254"/>
          </a:xfrm>
          <a:prstGeom prst="rect">
            <a:avLst/>
          </a:prstGeom>
        </p:spPr>
      </p:pic>
      <p:sp>
        <p:nvSpPr>
          <p:cNvPr id="2" name="Title 1"/>
          <p:cNvSpPr>
            <a:spLocks noGrp="1"/>
          </p:cNvSpPr>
          <p:nvPr>
            <p:ph type="ctrTitle"/>
          </p:nvPr>
        </p:nvSpPr>
        <p:spPr>
          <a:xfrm>
            <a:off x="828674" y="3715200"/>
            <a:ext cx="7500939" cy="554850"/>
          </a:xfrm>
        </p:spPr>
        <p:txBody>
          <a:bodyPr/>
          <a:lstStyle>
            <a:lvl1pPr algn="l">
              <a:defRPr sz="420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577435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Rectangle 10"/>
          <p:cNvSpPr/>
          <p:nvPr userDrawn="1"/>
        </p:nvSpPr>
        <p:spPr>
          <a:xfrm>
            <a:off x="0" y="6498000"/>
            <a:ext cx="9144000" cy="360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a:t>Trinity College Dublin, </a:t>
            </a:r>
            <a:r>
              <a:rPr lang="en-GB" sz="1000"/>
              <a:t>The University of Dublin</a:t>
            </a:r>
          </a:p>
        </p:txBody>
      </p:sp>
      <p:cxnSp>
        <p:nvCxnSpPr>
          <p:cNvPr id="6" name="Straight Connector 5"/>
          <p:cNvCxnSpPr/>
          <p:nvPr userDrawn="1"/>
        </p:nvCxnSpPr>
        <p:spPr>
          <a:xfrm>
            <a:off x="0" y="1438275"/>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Lst>
  <p:txStyles>
    <p:titleStyle>
      <a:lvl1pPr algn="l" defTabSz="914400" rtl="0" eaLnBrk="1" latinLnBrk="0" hangingPunct="1">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3.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FCB7538-AE9C-4645-BC6E-63370C56D284}"/>
              </a:ext>
            </a:extLst>
          </p:cNvPr>
          <p:cNvSpPr/>
          <p:nvPr/>
        </p:nvSpPr>
        <p:spPr>
          <a:xfrm>
            <a:off x="765424" y="1667453"/>
            <a:ext cx="8070232" cy="5016758"/>
          </a:xfrm>
          <a:prstGeom prst="rect">
            <a:avLst/>
          </a:prstGeom>
        </p:spPr>
        <p:txBody>
          <a:bodyPr wrap="square">
            <a:spAutoFit/>
          </a:bodyPr>
          <a:lstStyle/>
          <a:p>
            <a:r>
              <a:rPr lang="en-US" sz="3200" b="1" dirty="0">
                <a:solidFill>
                  <a:srgbClr val="FFFFFF"/>
                </a:solidFill>
              </a:rPr>
              <a:t>What is the Internet doing to me? </a:t>
            </a:r>
          </a:p>
          <a:p>
            <a:r>
              <a:rPr lang="en-US" sz="3200" dirty="0">
                <a:solidFill>
                  <a:srgbClr val="FFFFFF"/>
                </a:solidFill>
              </a:rPr>
              <a:t>(Security and privacy for people in a</a:t>
            </a:r>
          </a:p>
          <a:p>
            <a:r>
              <a:rPr lang="en-US" sz="3200" dirty="0">
                <a:solidFill>
                  <a:srgbClr val="FFFFFF"/>
                </a:solidFill>
              </a:rPr>
              <a:t>connected world)</a:t>
            </a:r>
          </a:p>
          <a:p>
            <a:endParaRPr lang="en-US" sz="4400" dirty="0">
              <a:solidFill>
                <a:srgbClr val="FFFFFF"/>
              </a:solidFill>
            </a:endParaRPr>
          </a:p>
          <a:p>
            <a:r>
              <a:rPr lang="en-US" sz="3200" b="1" dirty="0">
                <a:solidFill>
                  <a:srgbClr val="FFFFFF"/>
                </a:solidFill>
              </a:rPr>
              <a:t>Some legal issues</a:t>
            </a:r>
          </a:p>
          <a:p>
            <a:r>
              <a:rPr lang="en-US" sz="3200" dirty="0">
                <a:solidFill>
                  <a:srgbClr val="FFFFFF"/>
                </a:solidFill>
              </a:rPr>
              <a:t>Classes 2&amp;3; 7&amp;11 October 2022</a:t>
            </a:r>
          </a:p>
          <a:p>
            <a:r>
              <a:rPr lang="en-US" sz="3200" i="1" dirty="0">
                <a:solidFill>
                  <a:srgbClr val="FFFFFF"/>
                </a:solidFill>
              </a:rPr>
              <a:t>Copyright &amp; Censorship</a:t>
            </a:r>
          </a:p>
          <a:p>
            <a:endParaRPr lang="en-US" sz="4400" dirty="0">
              <a:solidFill>
                <a:srgbClr val="FFFFFF"/>
              </a:solidFill>
            </a:endParaRPr>
          </a:p>
          <a:p>
            <a:r>
              <a:rPr lang="en-US" sz="3200" dirty="0">
                <a:solidFill>
                  <a:srgbClr val="FFFFFF"/>
                </a:solidFill>
              </a:rPr>
              <a:t>Dr Eoin O’Dell   					@</a:t>
            </a:r>
            <a:r>
              <a:rPr lang="en-US" sz="3200" dirty="0" err="1">
                <a:solidFill>
                  <a:srgbClr val="FFFFFF"/>
                </a:solidFill>
              </a:rPr>
              <a:t>cearta</a:t>
            </a:r>
            <a:endParaRPr lang="en-US" sz="3200" dirty="0">
              <a:solidFill>
                <a:srgbClr val="FFFFFF"/>
              </a:solidFill>
            </a:endParaRPr>
          </a:p>
        </p:txBody>
      </p:sp>
    </p:spTree>
    <p:extLst>
      <p:ext uri="{BB962C8B-B14F-4D97-AF65-F5344CB8AC3E}">
        <p14:creationId xmlns:p14="http://schemas.microsoft.com/office/powerpoint/2010/main" val="3349307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a:t>
            </a:r>
            <a:r>
              <a:rPr lang="en-US" sz="1000" dirty="0" err="1">
                <a:solidFill>
                  <a:srgbClr val="FFFFFF"/>
                </a:solidFill>
              </a:rPr>
              <a:t>en.wikipedia.org</a:t>
            </a:r>
            <a:r>
              <a:rPr lang="en-US" sz="1000" dirty="0">
                <a:solidFill>
                  <a:srgbClr val="FFFFFF"/>
                </a:solidFill>
              </a:rPr>
              <a:t>/wiki/</a:t>
            </a:r>
            <a:r>
              <a:rPr lang="en-US" sz="1000" dirty="0" err="1">
                <a:solidFill>
                  <a:srgbClr val="FFFFFF"/>
                </a:solidFill>
              </a:rPr>
              <a:t>Selfie#mediaviewer</a:t>
            </a:r>
            <a:r>
              <a:rPr lang="en-US" sz="1000" dirty="0">
                <a:solidFill>
                  <a:srgbClr val="FFFFFF"/>
                </a:solidFill>
              </a:rPr>
              <a:t>/</a:t>
            </a:r>
            <a:r>
              <a:rPr lang="en-US" sz="1000" dirty="0" err="1">
                <a:solidFill>
                  <a:srgbClr val="FFFFFF"/>
                </a:solidFill>
              </a:rPr>
              <a:t>File:Macaca_nigra_self-portrait.jpg</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Section 17(2)(a) CRRA</a:t>
            </a:r>
          </a:p>
        </p:txBody>
      </p:sp>
      <p:pic>
        <p:nvPicPr>
          <p:cNvPr id="2" name="Picture 1">
            <a:extLst>
              <a:ext uri="{FF2B5EF4-FFF2-40B4-BE49-F238E27FC236}">
                <a16:creationId xmlns:a16="http://schemas.microsoft.com/office/drawing/2014/main" id="{169360C6-E511-A95B-194B-50F4D437BB95}"/>
              </a:ext>
            </a:extLst>
          </p:cNvPr>
          <p:cNvPicPr>
            <a:picLocks noChangeAspect="1"/>
          </p:cNvPicPr>
          <p:nvPr/>
        </p:nvPicPr>
        <p:blipFill>
          <a:blip r:embed="rId3"/>
          <a:stretch>
            <a:fillRect/>
          </a:stretch>
        </p:blipFill>
        <p:spPr>
          <a:xfrm>
            <a:off x="136618" y="1589362"/>
            <a:ext cx="3428385" cy="4834348"/>
          </a:xfrm>
          <a:prstGeom prst="rect">
            <a:avLst/>
          </a:prstGeom>
        </p:spPr>
      </p:pic>
    </p:spTree>
    <p:extLst>
      <p:ext uri="{BB962C8B-B14F-4D97-AF65-F5344CB8AC3E}">
        <p14:creationId xmlns:p14="http://schemas.microsoft.com/office/powerpoint/2010/main" val="2642459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400110"/>
          </a:xfrm>
          <a:prstGeom prst="rect">
            <a:avLst/>
          </a:prstGeom>
          <a:noFill/>
        </p:spPr>
        <p:txBody>
          <a:bodyPr wrap="square" rtlCol="0">
            <a:spAutoFit/>
          </a:bodyPr>
          <a:lstStyle/>
          <a:p>
            <a:r>
              <a:rPr lang="en-US" sz="1000" dirty="0">
                <a:solidFill>
                  <a:srgbClr val="FFFFFF"/>
                </a:solidFill>
              </a:rPr>
              <a:t>; image: http://</a:t>
            </a:r>
            <a:r>
              <a:rPr lang="en-US" sz="1000" dirty="0" err="1">
                <a:solidFill>
                  <a:srgbClr val="FFFFFF"/>
                </a:solidFill>
              </a:rPr>
              <a:t>en.wikipedia.org</a:t>
            </a:r>
            <a:r>
              <a:rPr lang="en-US" sz="1000" dirty="0">
                <a:solidFill>
                  <a:srgbClr val="FFFFFF"/>
                </a:solidFill>
              </a:rPr>
              <a:t>/wiki/</a:t>
            </a:r>
            <a:r>
              <a:rPr lang="en-US" sz="1000" dirty="0" err="1">
                <a:solidFill>
                  <a:srgbClr val="FFFFFF"/>
                </a:solidFill>
              </a:rPr>
              <a:t>Selfie#mediaviewer</a:t>
            </a:r>
            <a:r>
              <a:rPr lang="en-US" sz="1000" dirty="0">
                <a:solidFill>
                  <a:srgbClr val="FFFFFF"/>
                </a:solidFill>
              </a:rPr>
              <a:t>/</a:t>
            </a:r>
            <a:r>
              <a:rPr lang="en-US" sz="1000" dirty="0" err="1">
                <a:solidFill>
                  <a:srgbClr val="FFFFFF"/>
                </a:solidFill>
              </a:rPr>
              <a:t>File:Macaca_nigra_self-portrait.jpg</a:t>
            </a:r>
            <a:r>
              <a:rPr lang="en-US" sz="1000" dirty="0">
                <a:solidFill>
                  <a:srgbClr val="FFFFFF"/>
                </a:solidFill>
              </a:rPr>
              <a:t> &amp; https://</a:t>
            </a:r>
            <a:r>
              <a:rPr lang="en-US" sz="1000" dirty="0" err="1">
                <a:solidFill>
                  <a:srgbClr val="FFFFFF"/>
                </a:solidFill>
              </a:rPr>
              <a:t>ceoln.wordpress.com</a:t>
            </a:r>
            <a:r>
              <a:rPr lang="en-US" sz="1000">
                <a:solidFill>
                  <a:srgbClr val="FFFFFF"/>
                </a:solidFill>
              </a:rPr>
              <a:t>/2022/10/01/ai-art-and-copyright-some-more/</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Section 17(2)(a) CRRA</a:t>
            </a:r>
          </a:p>
        </p:txBody>
      </p:sp>
      <p:pic>
        <p:nvPicPr>
          <p:cNvPr id="2" name="Picture 1">
            <a:extLst>
              <a:ext uri="{FF2B5EF4-FFF2-40B4-BE49-F238E27FC236}">
                <a16:creationId xmlns:a16="http://schemas.microsoft.com/office/drawing/2014/main" id="{169360C6-E511-A95B-194B-50F4D437BB95}"/>
              </a:ext>
            </a:extLst>
          </p:cNvPr>
          <p:cNvPicPr>
            <a:picLocks noChangeAspect="1"/>
          </p:cNvPicPr>
          <p:nvPr/>
        </p:nvPicPr>
        <p:blipFill>
          <a:blip r:embed="rId3"/>
          <a:stretch>
            <a:fillRect/>
          </a:stretch>
        </p:blipFill>
        <p:spPr>
          <a:xfrm>
            <a:off x="136618" y="1589362"/>
            <a:ext cx="3428385" cy="4834348"/>
          </a:xfrm>
          <a:prstGeom prst="rect">
            <a:avLst/>
          </a:prstGeom>
        </p:spPr>
      </p:pic>
      <p:grpSp>
        <p:nvGrpSpPr>
          <p:cNvPr id="6" name="Group 5">
            <a:extLst>
              <a:ext uri="{FF2B5EF4-FFF2-40B4-BE49-F238E27FC236}">
                <a16:creationId xmlns:a16="http://schemas.microsoft.com/office/drawing/2014/main" id="{54CD7FDB-7D63-0AA4-220F-8D2896F4870D}"/>
              </a:ext>
            </a:extLst>
          </p:cNvPr>
          <p:cNvGrpSpPr/>
          <p:nvPr/>
        </p:nvGrpSpPr>
        <p:grpSpPr>
          <a:xfrm>
            <a:off x="3762675" y="1589362"/>
            <a:ext cx="5244707" cy="4834348"/>
            <a:chOff x="3762675" y="1589362"/>
            <a:chExt cx="5244707" cy="4834348"/>
          </a:xfrm>
        </p:grpSpPr>
        <p:sp>
          <p:nvSpPr>
            <p:cNvPr id="5" name="Rectangle 4">
              <a:extLst>
                <a:ext uri="{FF2B5EF4-FFF2-40B4-BE49-F238E27FC236}">
                  <a16:creationId xmlns:a16="http://schemas.microsoft.com/office/drawing/2014/main" id="{E5A5C00D-5E90-7ADB-3C75-F3B0CDA49F3D}"/>
                </a:ext>
              </a:extLst>
            </p:cNvPr>
            <p:cNvSpPr/>
            <p:nvPr/>
          </p:nvSpPr>
          <p:spPr>
            <a:xfrm>
              <a:off x="3762675" y="1589362"/>
              <a:ext cx="5244707" cy="4834348"/>
            </a:xfrm>
            <a:prstGeom prst="rect">
              <a:avLst/>
            </a:prstGeom>
            <a:solidFill>
              <a:schemeClr val="tx1">
                <a:lumMod val="95000"/>
                <a:lumOff val="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B173D38-367F-3E44-EB48-9A117AF5D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675" y="1979779"/>
              <a:ext cx="5244707" cy="41949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0414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a:t>
            </a:r>
            <a:r>
              <a:rPr lang="en-US" sz="1000" dirty="0" err="1">
                <a:solidFill>
                  <a:srgbClr val="FFFFFF"/>
                </a:solidFill>
              </a:rPr>
              <a:t>en.wikipedia.org</a:t>
            </a:r>
            <a:r>
              <a:rPr lang="en-US" sz="1000" dirty="0">
                <a:solidFill>
                  <a:srgbClr val="FFFFFF"/>
                </a:solidFill>
              </a:rPr>
              <a:t>/wiki/File:Xerox_914.jpg</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Section 37(1) CRRA</a:t>
            </a:r>
          </a:p>
        </p:txBody>
      </p:sp>
      <p:sp>
        <p:nvSpPr>
          <p:cNvPr id="8" name="TextBox 7">
            <a:extLst>
              <a:ext uri="{FF2B5EF4-FFF2-40B4-BE49-F238E27FC236}">
                <a16:creationId xmlns:a16="http://schemas.microsoft.com/office/drawing/2014/main" id="{BD15AF8C-934B-196E-3055-C4485DED0378}"/>
              </a:ext>
            </a:extLst>
          </p:cNvPr>
          <p:cNvSpPr txBox="1"/>
          <p:nvPr/>
        </p:nvSpPr>
        <p:spPr>
          <a:xfrm>
            <a:off x="1066566" y="2235031"/>
            <a:ext cx="1911832" cy="3416320"/>
          </a:xfrm>
          <a:prstGeom prst="rect">
            <a:avLst/>
          </a:prstGeom>
          <a:noFill/>
        </p:spPr>
        <p:txBody>
          <a:bodyPr wrap="square" rtlCol="0">
            <a:spAutoFit/>
          </a:bodyPr>
          <a:lstStyle/>
          <a:p>
            <a:pPr algn="ctr"/>
            <a:r>
              <a:rPr lang="en-US" sz="3600" dirty="0">
                <a:solidFill>
                  <a:schemeClr val="accent1">
                    <a:lumMod val="40000"/>
                    <a:lumOff val="60000"/>
                  </a:schemeClr>
                </a:solidFill>
              </a:rPr>
              <a:t> </a:t>
            </a:r>
            <a:r>
              <a:rPr lang="en-US" sz="3600" dirty="0"/>
              <a:t>copy</a:t>
            </a:r>
          </a:p>
          <a:p>
            <a:pPr algn="ctr"/>
            <a:endParaRPr lang="en-US" sz="3600" dirty="0"/>
          </a:p>
          <a:p>
            <a:pPr algn="ctr"/>
            <a:r>
              <a:rPr lang="en-US" sz="3600" dirty="0"/>
              <a:t>make</a:t>
            </a:r>
          </a:p>
          <a:p>
            <a:pPr algn="ctr"/>
            <a:r>
              <a:rPr lang="en-US" sz="3600" dirty="0"/>
              <a:t>available</a:t>
            </a:r>
          </a:p>
          <a:p>
            <a:pPr algn="ctr"/>
            <a:endParaRPr lang="en-US" sz="3600" dirty="0"/>
          </a:p>
          <a:p>
            <a:pPr algn="ctr"/>
            <a:r>
              <a:rPr lang="en-US" sz="3600" dirty="0"/>
              <a:t>adapt</a:t>
            </a:r>
          </a:p>
        </p:txBody>
      </p:sp>
      <p:pic>
        <p:nvPicPr>
          <p:cNvPr id="9" name="Picture 8">
            <a:extLst>
              <a:ext uri="{FF2B5EF4-FFF2-40B4-BE49-F238E27FC236}">
                <a16:creationId xmlns:a16="http://schemas.microsoft.com/office/drawing/2014/main" id="{0F209775-C26A-382A-0C96-8709700CEF8D}"/>
              </a:ext>
            </a:extLst>
          </p:cNvPr>
          <p:cNvPicPr>
            <a:picLocks noChangeAspect="1"/>
          </p:cNvPicPr>
          <p:nvPr/>
        </p:nvPicPr>
        <p:blipFill>
          <a:blip r:embed="rId3"/>
          <a:stretch>
            <a:fillRect/>
          </a:stretch>
        </p:blipFill>
        <p:spPr>
          <a:xfrm>
            <a:off x="3419642" y="2195964"/>
            <a:ext cx="5173579" cy="3873304"/>
          </a:xfrm>
          <a:prstGeom prst="rect">
            <a:avLst/>
          </a:prstGeom>
        </p:spPr>
      </p:pic>
    </p:spTree>
    <p:extLst>
      <p:ext uri="{BB962C8B-B14F-4D97-AF65-F5344CB8AC3E}">
        <p14:creationId xmlns:p14="http://schemas.microsoft.com/office/powerpoint/2010/main" val="346061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commons.wikimedia.org</a:t>
            </a:r>
            <a:r>
              <a:rPr lang="en-US" sz="1000" dirty="0">
                <a:solidFill>
                  <a:srgbClr val="FFFFFF"/>
                </a:solidFill>
              </a:rPr>
              <a:t>/wiki/</a:t>
            </a:r>
            <a:r>
              <a:rPr lang="en-US" sz="1000" dirty="0" err="1">
                <a:solidFill>
                  <a:srgbClr val="FFFFFF"/>
                </a:solidFill>
              </a:rPr>
              <a:t>File:Irish_Drivers_Licence.jpg</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Section 37(1) CRRA</a:t>
            </a:r>
          </a:p>
        </p:txBody>
      </p:sp>
      <p:sp>
        <p:nvSpPr>
          <p:cNvPr id="8" name="TextBox 7">
            <a:extLst>
              <a:ext uri="{FF2B5EF4-FFF2-40B4-BE49-F238E27FC236}">
                <a16:creationId xmlns:a16="http://schemas.microsoft.com/office/drawing/2014/main" id="{BD15AF8C-934B-196E-3055-C4485DED0378}"/>
              </a:ext>
            </a:extLst>
          </p:cNvPr>
          <p:cNvSpPr txBox="1"/>
          <p:nvPr/>
        </p:nvSpPr>
        <p:spPr>
          <a:xfrm>
            <a:off x="1066566" y="2235031"/>
            <a:ext cx="1911832" cy="3416320"/>
          </a:xfrm>
          <a:prstGeom prst="rect">
            <a:avLst/>
          </a:prstGeom>
          <a:noFill/>
        </p:spPr>
        <p:txBody>
          <a:bodyPr wrap="square" rtlCol="0">
            <a:spAutoFit/>
          </a:bodyPr>
          <a:lstStyle/>
          <a:p>
            <a:pPr algn="ctr"/>
            <a:r>
              <a:rPr lang="en-US" sz="3600" dirty="0">
                <a:solidFill>
                  <a:schemeClr val="accent1">
                    <a:lumMod val="40000"/>
                    <a:lumOff val="60000"/>
                  </a:schemeClr>
                </a:solidFill>
              </a:rPr>
              <a:t> </a:t>
            </a:r>
            <a:r>
              <a:rPr lang="en-US" sz="3600" dirty="0"/>
              <a:t>copy</a:t>
            </a:r>
          </a:p>
          <a:p>
            <a:pPr algn="ctr"/>
            <a:endParaRPr lang="en-US" sz="3600" dirty="0"/>
          </a:p>
          <a:p>
            <a:pPr algn="ctr"/>
            <a:r>
              <a:rPr lang="en-US" sz="3600" dirty="0"/>
              <a:t>make</a:t>
            </a:r>
          </a:p>
          <a:p>
            <a:pPr algn="ctr"/>
            <a:r>
              <a:rPr lang="en-US" sz="3600" dirty="0"/>
              <a:t>available</a:t>
            </a:r>
          </a:p>
          <a:p>
            <a:pPr algn="ctr"/>
            <a:endParaRPr lang="en-US" sz="3600" dirty="0"/>
          </a:p>
          <a:p>
            <a:pPr algn="ctr"/>
            <a:r>
              <a:rPr lang="en-US" sz="3600" dirty="0"/>
              <a:t>adapt</a:t>
            </a:r>
          </a:p>
        </p:txBody>
      </p:sp>
      <p:pic>
        <p:nvPicPr>
          <p:cNvPr id="2" name="Picture 1">
            <a:extLst>
              <a:ext uri="{FF2B5EF4-FFF2-40B4-BE49-F238E27FC236}">
                <a16:creationId xmlns:a16="http://schemas.microsoft.com/office/drawing/2014/main" id="{BACC78F9-F9F4-E853-994C-2996DAC0049B}"/>
              </a:ext>
            </a:extLst>
          </p:cNvPr>
          <p:cNvPicPr>
            <a:picLocks noChangeAspect="1"/>
          </p:cNvPicPr>
          <p:nvPr/>
        </p:nvPicPr>
        <p:blipFill>
          <a:blip r:embed="rId3"/>
          <a:stretch>
            <a:fillRect/>
          </a:stretch>
        </p:blipFill>
        <p:spPr>
          <a:xfrm>
            <a:off x="4535531" y="1581244"/>
            <a:ext cx="3195940" cy="4738534"/>
          </a:xfrm>
          <a:prstGeom prst="rect">
            <a:avLst/>
          </a:prstGeom>
        </p:spPr>
      </p:pic>
    </p:spTree>
    <p:extLst>
      <p:ext uri="{BB962C8B-B14F-4D97-AF65-F5344CB8AC3E}">
        <p14:creationId xmlns:p14="http://schemas.microsoft.com/office/powerpoint/2010/main" val="191652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Section 37(1) CRRA</a:t>
            </a:r>
          </a:p>
        </p:txBody>
      </p:sp>
      <p:sp>
        <p:nvSpPr>
          <p:cNvPr id="8" name="TextBox 7">
            <a:extLst>
              <a:ext uri="{FF2B5EF4-FFF2-40B4-BE49-F238E27FC236}">
                <a16:creationId xmlns:a16="http://schemas.microsoft.com/office/drawing/2014/main" id="{BD15AF8C-934B-196E-3055-C4485DED0378}"/>
              </a:ext>
            </a:extLst>
          </p:cNvPr>
          <p:cNvSpPr txBox="1"/>
          <p:nvPr/>
        </p:nvSpPr>
        <p:spPr>
          <a:xfrm>
            <a:off x="1066566" y="2235031"/>
            <a:ext cx="1911832" cy="3416320"/>
          </a:xfrm>
          <a:prstGeom prst="rect">
            <a:avLst/>
          </a:prstGeom>
          <a:noFill/>
        </p:spPr>
        <p:txBody>
          <a:bodyPr wrap="square" rtlCol="0">
            <a:spAutoFit/>
          </a:bodyPr>
          <a:lstStyle/>
          <a:p>
            <a:pPr algn="ctr"/>
            <a:r>
              <a:rPr lang="en-US" sz="3600" dirty="0">
                <a:solidFill>
                  <a:schemeClr val="accent1">
                    <a:lumMod val="40000"/>
                    <a:lumOff val="60000"/>
                  </a:schemeClr>
                </a:solidFill>
              </a:rPr>
              <a:t> </a:t>
            </a:r>
            <a:r>
              <a:rPr lang="en-US" sz="3600" dirty="0"/>
              <a:t>copy</a:t>
            </a:r>
          </a:p>
          <a:p>
            <a:pPr algn="ctr"/>
            <a:endParaRPr lang="en-US" sz="3600" dirty="0"/>
          </a:p>
          <a:p>
            <a:pPr algn="ctr"/>
            <a:r>
              <a:rPr lang="en-US" sz="3600" dirty="0"/>
              <a:t>make</a:t>
            </a:r>
          </a:p>
          <a:p>
            <a:pPr algn="ctr"/>
            <a:r>
              <a:rPr lang="en-US" sz="3600" dirty="0"/>
              <a:t>available</a:t>
            </a:r>
          </a:p>
          <a:p>
            <a:pPr algn="ctr"/>
            <a:endParaRPr lang="en-US" sz="3600" dirty="0"/>
          </a:p>
          <a:p>
            <a:pPr algn="ctr"/>
            <a:r>
              <a:rPr lang="en-US" sz="3600" dirty="0"/>
              <a:t>adapt</a:t>
            </a:r>
          </a:p>
        </p:txBody>
      </p:sp>
      <p:pic>
        <p:nvPicPr>
          <p:cNvPr id="3074" name="Picture 2" descr="Prevent">
            <a:extLst>
              <a:ext uri="{FF2B5EF4-FFF2-40B4-BE49-F238E27FC236}">
                <a16:creationId xmlns:a16="http://schemas.microsoft.com/office/drawing/2014/main" id="{5BB3B688-F179-AB54-3CE9-047EAB9DA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2235031"/>
            <a:ext cx="5721501" cy="380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356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Public Domain</a:t>
            </a:r>
          </a:p>
          <a:p>
            <a:r>
              <a:rPr lang="en-US" sz="3600" dirty="0"/>
              <a:t>	Public sector data</a:t>
            </a:r>
            <a:endParaRPr lang="en-US" sz="3600" dirty="0">
              <a:solidFill>
                <a:srgbClr val="000000"/>
              </a:solidFill>
            </a:endParaRPr>
          </a:p>
          <a:p>
            <a:r>
              <a:rPr lang="en-US" sz="3600" dirty="0">
                <a:solidFill>
                  <a:srgbClr val="000000"/>
                </a:solidFill>
              </a:rPr>
              <a:t>	Permission</a:t>
            </a:r>
          </a:p>
          <a:p>
            <a:r>
              <a:rPr lang="en-US" sz="3600" dirty="0">
                <a:solidFill>
                  <a:srgbClr val="000000"/>
                </a:solidFill>
              </a:rPr>
              <a:t>	</a:t>
            </a:r>
            <a:r>
              <a:rPr lang="en-US" sz="3600" dirty="0" err="1">
                <a:solidFill>
                  <a:srgbClr val="00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a:p>
            <a:r>
              <a:rPr lang="en-US" sz="3600" dirty="0">
                <a:solidFill>
                  <a:schemeClr val="accent1">
                    <a:lumMod val="40000"/>
                    <a:lumOff val="60000"/>
                  </a:schemeClr>
                </a:solidFill>
              </a:rPr>
              <a:t>  </a:t>
            </a:r>
          </a:p>
        </p:txBody>
      </p:sp>
    </p:spTree>
    <p:extLst>
      <p:ext uri="{BB962C8B-B14F-4D97-AF65-F5344CB8AC3E}">
        <p14:creationId xmlns:p14="http://schemas.microsoft.com/office/powerpoint/2010/main" val="96892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pic>
        <p:nvPicPr>
          <p:cNvPr id="2" name="Picture 1" descr="Copyright.png">
            <a:extLst>
              <a:ext uri="{FF2B5EF4-FFF2-40B4-BE49-F238E27FC236}">
                <a16:creationId xmlns:a16="http://schemas.microsoft.com/office/drawing/2014/main" id="{966A5880-2805-63F7-557C-A501D93EA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5" name="TextBox 4">
            <a:extLst>
              <a:ext uri="{FF2B5EF4-FFF2-40B4-BE49-F238E27FC236}">
                <a16:creationId xmlns:a16="http://schemas.microsoft.com/office/drawing/2014/main" id="{78B8B18D-90DA-2D82-200C-F0D3C7B2A377}"/>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b="1" dirty="0">
                <a:solidFill>
                  <a:srgbClr val="FF0000"/>
                </a:solidFill>
              </a:rPr>
              <a:t>Old</a:t>
            </a:r>
            <a:r>
              <a:rPr lang="en-US" sz="3600" dirty="0">
                <a:solidFill>
                  <a:srgbClr val="000000"/>
                </a:solidFill>
              </a:rPr>
              <a:t> 	</a:t>
            </a:r>
          </a:p>
          <a:p>
            <a:r>
              <a:rPr lang="en-US" sz="3600" dirty="0">
                <a:solidFill>
                  <a:srgbClr val="000000"/>
                </a:solidFill>
              </a:rPr>
              <a:t>	Public Domain</a:t>
            </a:r>
          </a:p>
          <a:p>
            <a:r>
              <a:rPr lang="en-US" sz="3600" dirty="0"/>
              <a:t>	Public sector data</a:t>
            </a:r>
            <a:endParaRPr lang="en-US" sz="3600" dirty="0">
              <a:solidFill>
                <a:srgbClr val="000000"/>
              </a:solidFill>
            </a:endParaRPr>
          </a:p>
          <a:p>
            <a:r>
              <a:rPr lang="en-US" sz="3600" dirty="0">
                <a:solidFill>
                  <a:srgbClr val="000000"/>
                </a:solidFill>
              </a:rPr>
              <a:t>	Permission</a:t>
            </a:r>
          </a:p>
          <a:p>
            <a:r>
              <a:rPr lang="en-US" sz="3600" dirty="0">
                <a:solidFill>
                  <a:srgbClr val="000000"/>
                </a:solidFill>
              </a:rPr>
              <a:t>	</a:t>
            </a:r>
            <a:r>
              <a:rPr lang="en-US" sz="3600" dirty="0" err="1">
                <a:solidFill>
                  <a:srgbClr val="00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a:p>
            <a:r>
              <a:rPr lang="en-US" sz="3600" dirty="0">
                <a:solidFill>
                  <a:schemeClr val="accent1">
                    <a:lumMod val="40000"/>
                    <a:lumOff val="60000"/>
                  </a:schemeClr>
                </a:solidFill>
              </a:rPr>
              <a:t>  </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sp>
        <p:nvSpPr>
          <p:cNvPr id="7" name="TextBox 6">
            <a:extLst>
              <a:ext uri="{FF2B5EF4-FFF2-40B4-BE49-F238E27FC236}">
                <a16:creationId xmlns:a16="http://schemas.microsoft.com/office/drawing/2014/main" id="{B0B05141-D6F7-7E83-19E6-E8C9ED6619A3}"/>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Tree>
    <p:extLst>
      <p:ext uri="{BB962C8B-B14F-4D97-AF65-F5344CB8AC3E}">
        <p14:creationId xmlns:p14="http://schemas.microsoft.com/office/powerpoint/2010/main" val="3681644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a:t>
            </a:r>
            <a:r>
              <a:rPr lang="en-US" sz="1000" dirty="0" err="1">
                <a:solidFill>
                  <a:srgbClr val="FFFFFF"/>
                </a:solidFill>
              </a:rPr>
              <a:t>www.cearta.ie</a:t>
            </a:r>
            <a:r>
              <a:rPr lang="en-US" sz="1000" dirty="0">
                <a:solidFill>
                  <a:srgbClr val="FFFFFF"/>
                </a:solidFill>
              </a:rPr>
              <a:t>/wp-content/uploads/2012/01/</a:t>
            </a:r>
            <a:r>
              <a:rPr lang="en-US" sz="1000" dirty="0" err="1">
                <a:solidFill>
                  <a:srgbClr val="FFFFFF"/>
                </a:solidFill>
              </a:rPr>
              <a:t>JoyceNWM.jpg</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Section 24(1) CRRA</a:t>
            </a:r>
          </a:p>
        </p:txBody>
      </p:sp>
      <p:sp>
        <p:nvSpPr>
          <p:cNvPr id="5" name="TextBox 4">
            <a:extLst>
              <a:ext uri="{FF2B5EF4-FFF2-40B4-BE49-F238E27FC236}">
                <a16:creationId xmlns:a16="http://schemas.microsoft.com/office/drawing/2014/main" id="{EAB6E2C3-DAA1-2C0A-1932-C909FDB7AF06}"/>
              </a:ext>
            </a:extLst>
          </p:cNvPr>
          <p:cNvSpPr txBox="1"/>
          <p:nvPr/>
        </p:nvSpPr>
        <p:spPr>
          <a:xfrm>
            <a:off x="4856833" y="1672120"/>
            <a:ext cx="4002334" cy="3416320"/>
          </a:xfrm>
          <a:prstGeom prst="rect">
            <a:avLst/>
          </a:prstGeom>
          <a:noFill/>
        </p:spPr>
        <p:txBody>
          <a:bodyPr wrap="square" rtlCol="0">
            <a:spAutoFit/>
          </a:bodyPr>
          <a:lstStyle/>
          <a:p>
            <a:pPr algn="ctr"/>
            <a:r>
              <a:rPr lang="en-US" sz="3600" dirty="0">
                <a:solidFill>
                  <a:schemeClr val="accent1">
                    <a:lumMod val="40000"/>
                    <a:lumOff val="60000"/>
                  </a:schemeClr>
                </a:solidFill>
              </a:rPr>
              <a:t> </a:t>
            </a:r>
            <a:r>
              <a:rPr lang="en-US" sz="3600" dirty="0"/>
              <a:t>life of</a:t>
            </a:r>
          </a:p>
          <a:p>
            <a:pPr algn="ctr"/>
            <a:r>
              <a:rPr lang="en-US" sz="3600" dirty="0"/>
              <a:t>author</a:t>
            </a:r>
          </a:p>
          <a:p>
            <a:pPr algn="ctr"/>
            <a:r>
              <a:rPr lang="en-US" sz="3600" dirty="0"/>
              <a:t>plus</a:t>
            </a:r>
          </a:p>
          <a:p>
            <a:pPr algn="ctr"/>
            <a:r>
              <a:rPr lang="en-US" sz="3600" b="1" dirty="0">
                <a:solidFill>
                  <a:srgbClr val="FF0000"/>
                </a:solidFill>
              </a:rPr>
              <a:t>70</a:t>
            </a:r>
          </a:p>
          <a:p>
            <a:pPr algn="ctr"/>
            <a:r>
              <a:rPr lang="en-US" sz="3600" dirty="0"/>
              <a:t>years</a:t>
            </a:r>
          </a:p>
          <a:p>
            <a:pPr algn="ctr"/>
            <a:r>
              <a:rPr lang="en-US" sz="3600" dirty="0"/>
              <a:t>(in the EU)</a:t>
            </a:r>
          </a:p>
        </p:txBody>
      </p:sp>
      <p:pic>
        <p:nvPicPr>
          <p:cNvPr id="6" name="Picture 5">
            <a:extLst>
              <a:ext uri="{FF2B5EF4-FFF2-40B4-BE49-F238E27FC236}">
                <a16:creationId xmlns:a16="http://schemas.microsoft.com/office/drawing/2014/main" id="{AA26068B-3417-DB0A-70C8-61A33669E7B5}"/>
              </a:ext>
            </a:extLst>
          </p:cNvPr>
          <p:cNvPicPr>
            <a:picLocks noChangeAspect="1"/>
          </p:cNvPicPr>
          <p:nvPr/>
        </p:nvPicPr>
        <p:blipFill>
          <a:blip r:embed="rId3"/>
          <a:stretch>
            <a:fillRect/>
          </a:stretch>
        </p:blipFill>
        <p:spPr>
          <a:xfrm>
            <a:off x="0" y="1447799"/>
            <a:ext cx="3287210" cy="5079503"/>
          </a:xfrm>
          <a:prstGeom prst="rect">
            <a:avLst/>
          </a:prstGeom>
        </p:spPr>
      </p:pic>
      <p:sp>
        <p:nvSpPr>
          <p:cNvPr id="7" name="Rectangle 6">
            <a:extLst>
              <a:ext uri="{FF2B5EF4-FFF2-40B4-BE49-F238E27FC236}">
                <a16:creationId xmlns:a16="http://schemas.microsoft.com/office/drawing/2014/main" id="{C585D6D2-E8C5-C25B-4ED5-DC2CFA4DBA25}"/>
              </a:ext>
            </a:extLst>
          </p:cNvPr>
          <p:cNvSpPr/>
          <p:nvPr/>
        </p:nvSpPr>
        <p:spPr>
          <a:xfrm>
            <a:off x="4572000" y="5312761"/>
            <a:ext cx="4572000" cy="1200329"/>
          </a:xfrm>
          <a:prstGeom prst="rect">
            <a:avLst/>
          </a:prstGeom>
        </p:spPr>
        <p:txBody>
          <a:bodyPr>
            <a:spAutoFit/>
          </a:bodyPr>
          <a:lstStyle/>
          <a:p>
            <a:pPr algn="ctr"/>
            <a:r>
              <a:rPr lang="en-US" sz="3600" dirty="0"/>
              <a:t>James Joyce died </a:t>
            </a:r>
          </a:p>
          <a:p>
            <a:pPr algn="ctr"/>
            <a:r>
              <a:rPr lang="en-US" sz="3600" dirty="0"/>
              <a:t>13 January 1941 </a:t>
            </a:r>
          </a:p>
        </p:txBody>
      </p:sp>
    </p:spTree>
    <p:extLst>
      <p:ext uri="{BB962C8B-B14F-4D97-AF65-F5344CB8AC3E}">
        <p14:creationId xmlns:p14="http://schemas.microsoft.com/office/powerpoint/2010/main" val="42854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a:t>
            </a:r>
            <a:r>
              <a:rPr lang="en-US" sz="1000" dirty="0" err="1">
                <a:solidFill>
                  <a:srgbClr val="FFFFFF"/>
                </a:solidFill>
              </a:rPr>
              <a:t>www.publicdomainday.org</a:t>
            </a:r>
            <a:r>
              <a:rPr lang="en-US" sz="1000" dirty="0">
                <a:solidFill>
                  <a:srgbClr val="FFFFFF"/>
                </a:solidFill>
              </a:rPr>
              <a:t>/sites/</a:t>
            </a:r>
            <a:r>
              <a:rPr lang="en-US" sz="1000" dirty="0" err="1">
                <a:solidFill>
                  <a:srgbClr val="FFFFFF"/>
                </a:solidFill>
              </a:rPr>
              <a:t>www.publicdomainday.eu</a:t>
            </a:r>
            <a:r>
              <a:rPr lang="en-US" sz="1000" dirty="0">
                <a:solidFill>
                  <a:srgbClr val="FFFFFF"/>
                </a:solidFill>
              </a:rPr>
              <a:t>/files/</a:t>
            </a:r>
            <a:r>
              <a:rPr lang="en-US" sz="1000" dirty="0" err="1">
                <a:solidFill>
                  <a:srgbClr val="FFFFFF"/>
                </a:solidFill>
              </a:rPr>
              <a:t>World_copyright-terms.jpg</a:t>
            </a:r>
            <a:r>
              <a:rPr lang="en-US" sz="1000" dirty="0">
                <a:solidFill>
                  <a:srgbClr val="FFFFFF"/>
                </a:solidFill>
              </a:rPr>
              <a:t> </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Section 24(1) CRRA</a:t>
            </a:r>
          </a:p>
        </p:txBody>
      </p:sp>
      <p:grpSp>
        <p:nvGrpSpPr>
          <p:cNvPr id="12" name="Group 11">
            <a:extLst>
              <a:ext uri="{FF2B5EF4-FFF2-40B4-BE49-F238E27FC236}">
                <a16:creationId xmlns:a16="http://schemas.microsoft.com/office/drawing/2014/main" id="{112DC311-0EAE-0D9A-0EC6-6171646A15DB}"/>
              </a:ext>
            </a:extLst>
          </p:cNvPr>
          <p:cNvGrpSpPr/>
          <p:nvPr/>
        </p:nvGrpSpPr>
        <p:grpSpPr>
          <a:xfrm>
            <a:off x="0" y="1447799"/>
            <a:ext cx="9144000" cy="5048252"/>
            <a:chOff x="0" y="1447799"/>
            <a:chExt cx="9144000" cy="5048252"/>
          </a:xfrm>
        </p:grpSpPr>
        <p:pic>
          <p:nvPicPr>
            <p:cNvPr id="11" name="Picture 10" descr="Screen Shot 2014-06-21 at 12.10.49.png">
              <a:extLst>
                <a:ext uri="{FF2B5EF4-FFF2-40B4-BE49-F238E27FC236}">
                  <a16:creationId xmlns:a16="http://schemas.microsoft.com/office/drawing/2014/main" id="{55AE520F-E734-90FC-9C79-12D9C054B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799"/>
              <a:ext cx="9144000" cy="5048252"/>
            </a:xfrm>
            <a:prstGeom prst="rect">
              <a:avLst/>
            </a:prstGeom>
          </p:spPr>
        </p:pic>
        <p:grpSp>
          <p:nvGrpSpPr>
            <p:cNvPr id="9" name="Group 8">
              <a:extLst>
                <a:ext uri="{FF2B5EF4-FFF2-40B4-BE49-F238E27FC236}">
                  <a16:creationId xmlns:a16="http://schemas.microsoft.com/office/drawing/2014/main" id="{3FC8D370-2B9A-475E-3197-99CE712F661B}"/>
                </a:ext>
              </a:extLst>
            </p:cNvPr>
            <p:cNvGrpSpPr/>
            <p:nvPr/>
          </p:nvGrpSpPr>
          <p:grpSpPr>
            <a:xfrm>
              <a:off x="0" y="1647210"/>
              <a:ext cx="9144000" cy="4255489"/>
              <a:chOff x="0" y="1647210"/>
              <a:chExt cx="9144000" cy="4255489"/>
            </a:xfrm>
          </p:grpSpPr>
          <p:pic>
            <p:nvPicPr>
              <p:cNvPr id="2" name="Picture 1">
                <a:extLst>
                  <a:ext uri="{FF2B5EF4-FFF2-40B4-BE49-F238E27FC236}">
                    <a16:creationId xmlns:a16="http://schemas.microsoft.com/office/drawing/2014/main" id="{97C757E6-A3F1-7DA3-D7A7-C9A6AD03BAC0}"/>
                  </a:ext>
                </a:extLst>
              </p:cNvPr>
              <p:cNvPicPr>
                <a:picLocks noChangeAspect="1"/>
              </p:cNvPicPr>
              <p:nvPr/>
            </p:nvPicPr>
            <p:blipFill>
              <a:blip r:embed="rId4"/>
              <a:stretch>
                <a:fillRect/>
              </a:stretch>
            </p:blipFill>
            <p:spPr>
              <a:xfrm>
                <a:off x="0" y="1647210"/>
                <a:ext cx="9144000" cy="3862351"/>
              </a:xfrm>
              <a:prstGeom prst="rect">
                <a:avLst/>
              </a:prstGeom>
            </p:spPr>
          </p:pic>
          <p:pic>
            <p:nvPicPr>
              <p:cNvPr id="8" name="Picture 7" descr="Screen Shot 2014-06-21 at 12.10.49.png">
                <a:extLst>
                  <a:ext uri="{FF2B5EF4-FFF2-40B4-BE49-F238E27FC236}">
                    <a16:creationId xmlns:a16="http://schemas.microsoft.com/office/drawing/2014/main" id="{BB0C8393-0FA1-E43B-9BC7-F80D326AC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29505"/>
                <a:ext cx="2254226" cy="2173194"/>
              </a:xfrm>
              <a:prstGeom prst="rect">
                <a:avLst/>
              </a:prstGeom>
            </p:spPr>
          </p:pic>
        </p:grpSp>
      </p:grpSp>
      <p:grpSp>
        <p:nvGrpSpPr>
          <p:cNvPr id="14" name="Group 13">
            <a:extLst>
              <a:ext uri="{FF2B5EF4-FFF2-40B4-BE49-F238E27FC236}">
                <a16:creationId xmlns:a16="http://schemas.microsoft.com/office/drawing/2014/main" id="{C46025EE-CD39-0D98-E9B9-C4A36D3953A8}"/>
              </a:ext>
            </a:extLst>
          </p:cNvPr>
          <p:cNvGrpSpPr/>
          <p:nvPr/>
        </p:nvGrpSpPr>
        <p:grpSpPr>
          <a:xfrm>
            <a:off x="2673485" y="2394512"/>
            <a:ext cx="4120499" cy="830997"/>
            <a:chOff x="2370729" y="3217874"/>
            <a:chExt cx="4120499" cy="830997"/>
          </a:xfrm>
        </p:grpSpPr>
        <p:pic>
          <p:nvPicPr>
            <p:cNvPr id="15" name="Picture 14" descr="Screen Shot 2014-06-27 at 07.23.28.png">
              <a:extLst>
                <a:ext uri="{FF2B5EF4-FFF2-40B4-BE49-F238E27FC236}">
                  <a16:creationId xmlns:a16="http://schemas.microsoft.com/office/drawing/2014/main" id="{F484C9DA-563F-FAEB-B9EC-580BED510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0729" y="3255869"/>
              <a:ext cx="4120499" cy="793001"/>
            </a:xfrm>
            <a:prstGeom prst="rect">
              <a:avLst/>
            </a:prstGeom>
          </p:spPr>
        </p:pic>
        <p:sp>
          <p:nvSpPr>
            <p:cNvPr id="16" name="Rectangle 15">
              <a:extLst>
                <a:ext uri="{FF2B5EF4-FFF2-40B4-BE49-F238E27FC236}">
                  <a16:creationId xmlns:a16="http://schemas.microsoft.com/office/drawing/2014/main" id="{B06A2588-7F2C-DAC4-73F0-CD524F7EBBA8}"/>
                </a:ext>
              </a:extLst>
            </p:cNvPr>
            <p:cNvSpPr/>
            <p:nvPr/>
          </p:nvSpPr>
          <p:spPr>
            <a:xfrm>
              <a:off x="2787801" y="3217874"/>
              <a:ext cx="3594854" cy="830997"/>
            </a:xfrm>
            <a:prstGeom prst="rect">
              <a:avLst/>
            </a:prstGeom>
          </p:spPr>
          <p:txBody>
            <a:bodyPr wrap="none">
              <a:spAutoFit/>
            </a:bodyPr>
            <a:lstStyle/>
            <a:p>
              <a:pPr algn="ctr"/>
              <a:r>
                <a:rPr lang="en-US" sz="4800" dirty="0"/>
                <a:t>  Life plus ≥90</a:t>
              </a:r>
            </a:p>
          </p:txBody>
        </p:sp>
        <p:sp>
          <p:nvSpPr>
            <p:cNvPr id="17" name="Left Arrow 16">
              <a:extLst>
                <a:ext uri="{FF2B5EF4-FFF2-40B4-BE49-F238E27FC236}">
                  <a16:creationId xmlns:a16="http://schemas.microsoft.com/office/drawing/2014/main" id="{4B96827E-DAA7-5BC6-09A6-1091D6C58A6D}"/>
                </a:ext>
              </a:extLst>
            </p:cNvPr>
            <p:cNvSpPr/>
            <p:nvPr/>
          </p:nvSpPr>
          <p:spPr>
            <a:xfrm>
              <a:off x="2539816" y="3426520"/>
              <a:ext cx="515634" cy="493682"/>
            </a:xfrm>
            <a:prstGeom prst="lef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131BDBF-EAE9-E3D1-3384-0F90B71D3A71}"/>
              </a:ext>
            </a:extLst>
          </p:cNvPr>
          <p:cNvGrpSpPr/>
          <p:nvPr/>
        </p:nvGrpSpPr>
        <p:grpSpPr>
          <a:xfrm>
            <a:off x="22411" y="5587307"/>
            <a:ext cx="9099177" cy="830997"/>
            <a:chOff x="44823" y="5139764"/>
            <a:chExt cx="9099175" cy="830997"/>
          </a:xfrm>
        </p:grpSpPr>
        <p:pic>
          <p:nvPicPr>
            <p:cNvPr id="19" name="Picture 18" descr="Screen Shot 2014-06-21 at 12.17.00.png">
              <a:extLst>
                <a:ext uri="{FF2B5EF4-FFF2-40B4-BE49-F238E27FC236}">
                  <a16:creationId xmlns:a16="http://schemas.microsoft.com/office/drawing/2014/main" id="{BB62FF0A-14DA-8698-DA2A-18379DCAF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177" y="5169646"/>
              <a:ext cx="3242236" cy="801115"/>
            </a:xfrm>
            <a:prstGeom prst="rect">
              <a:avLst/>
            </a:prstGeom>
          </p:spPr>
        </p:pic>
        <p:pic>
          <p:nvPicPr>
            <p:cNvPr id="20" name="Picture 19" descr="Screen Shot 2014-06-21 at 12.16.51.png">
              <a:extLst>
                <a:ext uri="{FF2B5EF4-FFF2-40B4-BE49-F238E27FC236}">
                  <a16:creationId xmlns:a16="http://schemas.microsoft.com/office/drawing/2014/main" id="{C6D571CB-A9BC-2758-8A51-5B9B650432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4235" y="5169646"/>
              <a:ext cx="3242236" cy="774221"/>
            </a:xfrm>
            <a:prstGeom prst="rect">
              <a:avLst/>
            </a:prstGeom>
          </p:spPr>
        </p:pic>
        <p:sp>
          <p:nvSpPr>
            <p:cNvPr id="21" name="TextBox 20">
              <a:extLst>
                <a:ext uri="{FF2B5EF4-FFF2-40B4-BE49-F238E27FC236}">
                  <a16:creationId xmlns:a16="http://schemas.microsoft.com/office/drawing/2014/main" id="{B0F3C6F8-F4AB-6C0C-DB95-2846D0DB3D1A}"/>
                </a:ext>
              </a:extLst>
            </p:cNvPr>
            <p:cNvSpPr txBox="1"/>
            <p:nvPr/>
          </p:nvSpPr>
          <p:spPr>
            <a:xfrm>
              <a:off x="44823" y="5139764"/>
              <a:ext cx="9099175" cy="830997"/>
            </a:xfrm>
            <a:prstGeom prst="rect">
              <a:avLst/>
            </a:prstGeom>
            <a:noFill/>
          </p:spPr>
          <p:txBody>
            <a:bodyPr wrap="square" rtlCol="0">
              <a:spAutoFit/>
            </a:bodyPr>
            <a:lstStyle/>
            <a:p>
              <a:pPr algn="ctr"/>
              <a:r>
                <a:rPr lang="en-US" sz="4800" dirty="0"/>
                <a:t>Life plus 50		Life plus 70</a:t>
              </a:r>
            </a:p>
          </p:txBody>
        </p:sp>
      </p:grpSp>
    </p:spTree>
    <p:extLst>
      <p:ext uri="{BB962C8B-B14F-4D97-AF65-F5344CB8AC3E}">
        <p14:creationId xmlns:p14="http://schemas.microsoft.com/office/powerpoint/2010/main" val="313172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down)">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http://geek-and-</a:t>
            </a:r>
            <a:r>
              <a:rPr lang="en-US" sz="1000" dirty="0" err="1">
                <a:solidFill>
                  <a:srgbClr val="FFFFFF"/>
                </a:solidFill>
              </a:rPr>
              <a:t>poke.com</a:t>
            </a:r>
            <a:r>
              <a:rPr lang="en-US" sz="1000" dirty="0">
                <a:solidFill>
                  <a:srgbClr val="FFFFFF"/>
                </a:solidFill>
              </a:rPr>
              <a:t>/</a:t>
            </a:r>
            <a:r>
              <a:rPr lang="en-US" sz="1000" dirty="0" err="1">
                <a:solidFill>
                  <a:srgbClr val="FFFFFF"/>
                </a:solidFill>
              </a:rPr>
              <a:t>geekandpoke</a:t>
            </a:r>
            <a:r>
              <a:rPr lang="en-US" sz="1000" dirty="0">
                <a:solidFill>
                  <a:srgbClr val="FFFFFF"/>
                </a:solidFill>
              </a:rPr>
              <a:t>/2006/10/15/copyright-and-academic-</a:t>
            </a:r>
            <a:r>
              <a:rPr lang="en-US" sz="1000" dirty="0" err="1">
                <a:solidFill>
                  <a:srgbClr val="FFFFFF"/>
                </a:solidFill>
              </a:rPr>
              <a:t>freedom.html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Section 24(1) CRRA</a:t>
            </a:r>
          </a:p>
        </p:txBody>
      </p:sp>
      <p:pic>
        <p:nvPicPr>
          <p:cNvPr id="5" name="Picture 4">
            <a:extLst>
              <a:ext uri="{FF2B5EF4-FFF2-40B4-BE49-F238E27FC236}">
                <a16:creationId xmlns:a16="http://schemas.microsoft.com/office/drawing/2014/main" id="{968336A1-CC52-4FC3-43C8-92E792F7C6B5}"/>
              </a:ext>
            </a:extLst>
          </p:cNvPr>
          <p:cNvPicPr>
            <a:picLocks noChangeAspect="1"/>
          </p:cNvPicPr>
          <p:nvPr/>
        </p:nvPicPr>
        <p:blipFill>
          <a:blip r:embed="rId3"/>
          <a:stretch>
            <a:fillRect/>
          </a:stretch>
        </p:blipFill>
        <p:spPr>
          <a:xfrm>
            <a:off x="983848" y="1445268"/>
            <a:ext cx="7176304" cy="5053314"/>
          </a:xfrm>
          <a:prstGeom prst="rect">
            <a:avLst/>
          </a:prstGeom>
        </p:spPr>
      </p:pic>
    </p:spTree>
    <p:extLst>
      <p:ext uri="{BB962C8B-B14F-4D97-AF65-F5344CB8AC3E}">
        <p14:creationId xmlns:p14="http://schemas.microsoft.com/office/powerpoint/2010/main" val="269611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www.flickr.com</a:t>
            </a:r>
            <a:r>
              <a:rPr lang="en-US" sz="1000" dirty="0">
                <a:solidFill>
                  <a:srgbClr val="FFFFFF"/>
                </a:solidFill>
              </a:rPr>
              <a:t>/photos/</a:t>
            </a:r>
            <a:r>
              <a:rPr lang="en-US" sz="1000" dirty="0" err="1">
                <a:solidFill>
                  <a:srgbClr val="FFFFFF"/>
                </a:solidFill>
              </a:rPr>
              <a:t>mikeblogs</a:t>
            </a:r>
            <a:r>
              <a:rPr lang="en-US" sz="1000" dirty="0">
                <a:solidFill>
                  <a:srgbClr val="FFFFFF"/>
                </a:solidFill>
              </a:rPr>
              <a:t>/3020135605/</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Copyright</a:t>
            </a:r>
          </a:p>
        </p:txBody>
      </p:sp>
      <p:pic>
        <p:nvPicPr>
          <p:cNvPr id="2" name="Picture 1" descr="3020135605_c2db1de3ff_o.png">
            <a:extLst>
              <a:ext uri="{FF2B5EF4-FFF2-40B4-BE49-F238E27FC236}">
                <a16:creationId xmlns:a16="http://schemas.microsoft.com/office/drawing/2014/main" id="{D4A22F83-1F33-6EDE-DE0D-062BC4974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8341"/>
            <a:ext cx="8484406" cy="4376656"/>
          </a:xfrm>
          <a:prstGeom prst="rect">
            <a:avLst/>
          </a:prstGeom>
        </p:spPr>
      </p:pic>
      <p:sp>
        <p:nvSpPr>
          <p:cNvPr id="6" name="TextBox 5">
            <a:extLst>
              <a:ext uri="{FF2B5EF4-FFF2-40B4-BE49-F238E27FC236}">
                <a16:creationId xmlns:a16="http://schemas.microsoft.com/office/drawing/2014/main" id="{032999A6-8291-A4CB-EDD9-4CE1ACC33EB4}"/>
              </a:ext>
            </a:extLst>
          </p:cNvPr>
          <p:cNvSpPr txBox="1"/>
          <p:nvPr/>
        </p:nvSpPr>
        <p:spPr>
          <a:xfrm>
            <a:off x="4160088" y="3521709"/>
            <a:ext cx="3930197" cy="830997"/>
          </a:xfrm>
          <a:prstGeom prst="rect">
            <a:avLst/>
          </a:prstGeom>
          <a:noFill/>
        </p:spPr>
        <p:txBody>
          <a:bodyPr wrap="square" rtlCol="0">
            <a:spAutoFit/>
          </a:bodyPr>
          <a:lstStyle/>
          <a:p>
            <a:r>
              <a:rPr lang="en-US" sz="4800" dirty="0">
                <a:solidFill>
                  <a:srgbClr val="FFFFFF"/>
                </a:solidFill>
              </a:rPr>
              <a:t>So, just what is</a:t>
            </a:r>
          </a:p>
        </p:txBody>
      </p:sp>
      <p:sp>
        <p:nvSpPr>
          <p:cNvPr id="7" name="TextBox 6">
            <a:extLst>
              <a:ext uri="{FF2B5EF4-FFF2-40B4-BE49-F238E27FC236}">
                <a16:creationId xmlns:a16="http://schemas.microsoft.com/office/drawing/2014/main" id="{AEC10494-596A-A96C-7EC6-0307CC872895}"/>
              </a:ext>
            </a:extLst>
          </p:cNvPr>
          <p:cNvSpPr txBox="1"/>
          <p:nvPr/>
        </p:nvSpPr>
        <p:spPr>
          <a:xfrm>
            <a:off x="7991760" y="2951669"/>
            <a:ext cx="470748" cy="2862322"/>
          </a:xfrm>
          <a:prstGeom prst="rect">
            <a:avLst/>
          </a:prstGeom>
          <a:noFill/>
        </p:spPr>
        <p:txBody>
          <a:bodyPr wrap="square" rtlCol="0">
            <a:spAutoFit/>
          </a:bodyPr>
          <a:lstStyle/>
          <a:p>
            <a:r>
              <a:rPr lang="en-US" sz="18000" b="1" dirty="0">
                <a:solidFill>
                  <a:srgbClr val="FFFFFF"/>
                </a:solidFill>
              </a:rPr>
              <a:t>?</a:t>
            </a:r>
          </a:p>
        </p:txBody>
      </p:sp>
    </p:spTree>
    <p:extLst>
      <p:ext uri="{BB962C8B-B14F-4D97-AF65-F5344CB8AC3E}">
        <p14:creationId xmlns:p14="http://schemas.microsoft.com/office/powerpoint/2010/main" val="1432569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Public Domain</a:t>
            </a:r>
          </a:p>
          <a:p>
            <a:r>
              <a:rPr lang="en-US" sz="3600" dirty="0"/>
              <a:t>	Public sector data</a:t>
            </a:r>
            <a:endParaRPr lang="en-US" sz="3600" dirty="0">
              <a:solidFill>
                <a:srgbClr val="000000"/>
              </a:solidFill>
            </a:endParaRPr>
          </a:p>
          <a:p>
            <a:r>
              <a:rPr lang="en-US" sz="3600" dirty="0">
                <a:solidFill>
                  <a:srgbClr val="000000"/>
                </a:solidFill>
              </a:rPr>
              <a:t>	Permission</a:t>
            </a:r>
          </a:p>
          <a:p>
            <a:r>
              <a:rPr lang="en-US" sz="3600" dirty="0">
                <a:solidFill>
                  <a:srgbClr val="000000"/>
                </a:solidFill>
              </a:rPr>
              <a:t>	</a:t>
            </a:r>
            <a:r>
              <a:rPr lang="en-US" sz="3600" dirty="0" err="1">
                <a:solidFill>
                  <a:srgbClr val="00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a:p>
            <a:r>
              <a:rPr lang="en-US" sz="3600" dirty="0">
                <a:solidFill>
                  <a:schemeClr val="accent1">
                    <a:lumMod val="40000"/>
                    <a:lumOff val="60000"/>
                  </a:schemeClr>
                </a:solidFill>
              </a:rPr>
              <a:t>  </a:t>
            </a:r>
          </a:p>
        </p:txBody>
      </p:sp>
    </p:spTree>
    <p:extLst>
      <p:ext uri="{BB962C8B-B14F-4D97-AF65-F5344CB8AC3E}">
        <p14:creationId xmlns:p14="http://schemas.microsoft.com/office/powerpoint/2010/main" val="375504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a:t>
            </a:r>
            <a:r>
              <a:rPr lang="en-US" sz="3600" b="1" dirty="0">
                <a:solidFill>
                  <a:srgbClr val="FF0000"/>
                </a:solidFill>
              </a:rPr>
              <a:t>Public Domain</a:t>
            </a:r>
          </a:p>
          <a:p>
            <a:r>
              <a:rPr lang="en-US" sz="3600" dirty="0"/>
              <a:t>	Public sector data</a:t>
            </a:r>
            <a:endParaRPr lang="en-US" sz="3600" dirty="0">
              <a:solidFill>
                <a:srgbClr val="000000"/>
              </a:solidFill>
            </a:endParaRPr>
          </a:p>
          <a:p>
            <a:r>
              <a:rPr lang="en-US" sz="3600" dirty="0">
                <a:solidFill>
                  <a:srgbClr val="000000"/>
                </a:solidFill>
              </a:rPr>
              <a:t>	Permission</a:t>
            </a:r>
          </a:p>
          <a:p>
            <a:r>
              <a:rPr lang="en-US" sz="3600" dirty="0">
                <a:solidFill>
                  <a:srgbClr val="000000"/>
                </a:solidFill>
              </a:rPr>
              <a:t>	</a:t>
            </a:r>
            <a:r>
              <a:rPr lang="en-US" sz="3600" dirty="0" err="1">
                <a:solidFill>
                  <a:srgbClr val="00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a:p>
            <a:r>
              <a:rPr lang="en-US" sz="3600" dirty="0">
                <a:solidFill>
                  <a:schemeClr val="accent1">
                    <a:lumMod val="40000"/>
                    <a:lumOff val="60000"/>
                  </a:schemeClr>
                </a:solidFill>
              </a:rPr>
              <a:t>  </a:t>
            </a:r>
          </a:p>
        </p:txBody>
      </p:sp>
    </p:spTree>
    <p:extLst>
      <p:ext uri="{BB962C8B-B14F-4D97-AF65-F5344CB8AC3E}">
        <p14:creationId xmlns:p14="http://schemas.microsoft.com/office/powerpoint/2010/main" val="2868034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400110"/>
          </a:xfrm>
          <a:prstGeom prst="rect">
            <a:avLst/>
          </a:prstGeom>
          <a:noFill/>
        </p:spPr>
        <p:txBody>
          <a:bodyPr wrap="square" rtlCol="0">
            <a:spAutoFit/>
          </a:bodyPr>
          <a:lstStyle/>
          <a:p>
            <a:r>
              <a:rPr lang="en-US" sz="1000" dirty="0">
                <a:solidFill>
                  <a:srgbClr val="FFFFFF"/>
                </a:solidFill>
              </a:rPr>
              <a:t>; images: http://</a:t>
            </a:r>
            <a:r>
              <a:rPr lang="en-US" sz="1000" dirty="0" err="1">
                <a:solidFill>
                  <a:srgbClr val="FFFFFF"/>
                </a:solidFill>
              </a:rPr>
              <a:t>commons.wikimedia.org</a:t>
            </a:r>
            <a:r>
              <a:rPr lang="en-US" sz="1000" dirty="0">
                <a:solidFill>
                  <a:srgbClr val="FFFFFF"/>
                </a:solidFill>
              </a:rPr>
              <a:t>/wiki/File:Internet2.jpg and http://</a:t>
            </a:r>
            <a:r>
              <a:rPr lang="en-US" sz="1000" dirty="0" err="1">
                <a:solidFill>
                  <a:srgbClr val="FFFFFF"/>
                </a:solidFill>
              </a:rPr>
              <a:t>pixabay.com</a:t>
            </a:r>
            <a:r>
              <a:rPr lang="en-US" sz="1000" dirty="0">
                <a:solidFill>
                  <a:srgbClr val="FFFFFF"/>
                </a:solidFill>
              </a:rPr>
              <a:t>/</a:t>
            </a:r>
            <a:r>
              <a:rPr lang="en-US" sz="1000" dirty="0" err="1">
                <a:solidFill>
                  <a:srgbClr val="FFFFFF"/>
                </a:solidFill>
              </a:rPr>
              <a:t>en</a:t>
            </a:r>
            <a:r>
              <a:rPr lang="en-US" sz="1000" dirty="0">
                <a:solidFill>
                  <a:srgbClr val="FFFFFF"/>
                </a:solidFill>
              </a:rPr>
              <a:t>/public-domain-sign-symbol-icon-98568/ </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pic>
        <p:nvPicPr>
          <p:cNvPr id="2" name="Picture 1" descr="Internet.jpg">
            <a:extLst>
              <a:ext uri="{FF2B5EF4-FFF2-40B4-BE49-F238E27FC236}">
                <a16:creationId xmlns:a16="http://schemas.microsoft.com/office/drawing/2014/main" id="{5B05A769-2EE9-EAE6-6866-63F25B81E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 y="2866087"/>
            <a:ext cx="3446379" cy="2775607"/>
          </a:xfrm>
          <a:prstGeom prst="rect">
            <a:avLst/>
          </a:prstGeom>
        </p:spPr>
      </p:pic>
      <p:pic>
        <p:nvPicPr>
          <p:cNvPr id="5" name="Picture 4">
            <a:extLst>
              <a:ext uri="{FF2B5EF4-FFF2-40B4-BE49-F238E27FC236}">
                <a16:creationId xmlns:a16="http://schemas.microsoft.com/office/drawing/2014/main" id="{6539000C-3950-5B53-251B-10D857374F9E}"/>
              </a:ext>
            </a:extLst>
          </p:cNvPr>
          <p:cNvPicPr>
            <a:picLocks noChangeAspect="1"/>
          </p:cNvPicPr>
          <p:nvPr/>
        </p:nvPicPr>
        <p:blipFill>
          <a:blip r:embed="rId4"/>
          <a:stretch>
            <a:fillRect/>
          </a:stretch>
        </p:blipFill>
        <p:spPr>
          <a:xfrm>
            <a:off x="5692274" y="2772508"/>
            <a:ext cx="2775607" cy="2775607"/>
          </a:xfrm>
          <a:prstGeom prst="rect">
            <a:avLst/>
          </a:prstGeom>
        </p:spPr>
      </p:pic>
      <p:sp>
        <p:nvSpPr>
          <p:cNvPr id="9" name="TextBox 8">
            <a:extLst>
              <a:ext uri="{FF2B5EF4-FFF2-40B4-BE49-F238E27FC236}">
                <a16:creationId xmlns:a16="http://schemas.microsoft.com/office/drawing/2014/main" id="{82835710-1366-73E0-C365-39FAEEE182CA}"/>
              </a:ext>
            </a:extLst>
          </p:cNvPr>
          <p:cNvSpPr txBox="1"/>
          <p:nvPr/>
        </p:nvSpPr>
        <p:spPr>
          <a:xfrm>
            <a:off x="4293407" y="2772508"/>
            <a:ext cx="1142711" cy="2400657"/>
          </a:xfrm>
          <a:prstGeom prst="rect">
            <a:avLst/>
          </a:prstGeom>
          <a:noFill/>
        </p:spPr>
        <p:txBody>
          <a:bodyPr wrap="none" rtlCol="0">
            <a:spAutoFit/>
          </a:bodyPr>
          <a:lstStyle/>
          <a:p>
            <a:r>
              <a:rPr lang="en-US" sz="15000" b="1" dirty="0">
                <a:solidFill>
                  <a:srgbClr val="FF0000"/>
                </a:solidFill>
              </a:rPr>
              <a:t>≠</a:t>
            </a:r>
          </a:p>
        </p:txBody>
      </p:sp>
    </p:spTree>
    <p:extLst>
      <p:ext uri="{BB962C8B-B14F-4D97-AF65-F5344CB8AC3E}">
        <p14:creationId xmlns:p14="http://schemas.microsoft.com/office/powerpoint/2010/main" val="29832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p:cTn id="13"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9">
                                            <p:txEl>
                                              <p:pRg st="0" end="0"/>
                                            </p:txEl>
                                          </p:spTgt>
                                        </p:tgtEl>
                                      </p:cBhvr>
                                    </p:animEffect>
                                  </p:childTnLst>
                                </p:cTn>
                              </p:par>
                            </p:childTnLst>
                          </p:cTn>
                        </p:par>
                        <p:par>
                          <p:cTn id="16" fill="hold">
                            <p:stCondLst>
                              <p:cond delay="1000"/>
                            </p:stCondLst>
                            <p:childTnLst>
                              <p:par>
                                <p:cTn id="17" presetID="6" presetClass="emph" presetSubtype="0" fill="hold" nodeType="afterEffect">
                                  <p:stCondLst>
                                    <p:cond delay="0"/>
                                  </p:stCondLst>
                                  <p:childTnLst>
                                    <p:animScale>
                                      <p:cBhvr>
                                        <p:cTn id="18" dur="2000" fill="hold"/>
                                        <p:tgtEl>
                                          <p:spTgt spid="9">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Public Domain</a:t>
            </a:r>
          </a:p>
          <a:p>
            <a:r>
              <a:rPr lang="en-US" sz="3600" dirty="0"/>
              <a:t>	Public sector data</a:t>
            </a:r>
            <a:endParaRPr lang="en-US" sz="3600" dirty="0">
              <a:solidFill>
                <a:srgbClr val="000000"/>
              </a:solidFill>
            </a:endParaRPr>
          </a:p>
          <a:p>
            <a:r>
              <a:rPr lang="en-US" sz="3600" dirty="0">
                <a:solidFill>
                  <a:srgbClr val="000000"/>
                </a:solidFill>
              </a:rPr>
              <a:t>	Permission</a:t>
            </a:r>
          </a:p>
          <a:p>
            <a:r>
              <a:rPr lang="en-US" sz="3600" dirty="0">
                <a:solidFill>
                  <a:srgbClr val="000000"/>
                </a:solidFill>
              </a:rPr>
              <a:t>	</a:t>
            </a:r>
            <a:r>
              <a:rPr lang="en-US" sz="3600" dirty="0" err="1">
                <a:solidFill>
                  <a:srgbClr val="00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a:p>
            <a:r>
              <a:rPr lang="en-US" sz="3600" dirty="0">
                <a:solidFill>
                  <a:schemeClr val="accent1">
                    <a:lumMod val="40000"/>
                    <a:lumOff val="60000"/>
                  </a:schemeClr>
                </a:solidFill>
              </a:rPr>
              <a:t>  </a:t>
            </a:r>
          </a:p>
        </p:txBody>
      </p:sp>
    </p:spTree>
    <p:extLst>
      <p:ext uri="{BB962C8B-B14F-4D97-AF65-F5344CB8AC3E}">
        <p14:creationId xmlns:p14="http://schemas.microsoft.com/office/powerpoint/2010/main" val="3463199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a:t>
            </a:r>
            <a:r>
              <a:rPr lang="en-US" sz="3600" dirty="0"/>
              <a:t>Public Domain</a:t>
            </a:r>
          </a:p>
          <a:p>
            <a:r>
              <a:rPr lang="en-US" sz="3600" dirty="0"/>
              <a:t>	</a:t>
            </a:r>
            <a:r>
              <a:rPr lang="en-US" sz="3600" b="1" dirty="0">
                <a:solidFill>
                  <a:srgbClr val="FF0000"/>
                </a:solidFill>
              </a:rPr>
              <a:t>Public sector data</a:t>
            </a:r>
            <a:endParaRPr lang="en-US" sz="3600" dirty="0">
              <a:solidFill>
                <a:srgbClr val="000000"/>
              </a:solidFill>
            </a:endParaRPr>
          </a:p>
          <a:p>
            <a:r>
              <a:rPr lang="en-US" sz="3600" dirty="0">
                <a:solidFill>
                  <a:srgbClr val="000000"/>
                </a:solidFill>
              </a:rPr>
              <a:t>	Permission</a:t>
            </a:r>
          </a:p>
          <a:p>
            <a:r>
              <a:rPr lang="en-US" sz="3600" dirty="0">
                <a:solidFill>
                  <a:srgbClr val="000000"/>
                </a:solidFill>
              </a:rPr>
              <a:t>	</a:t>
            </a:r>
            <a:r>
              <a:rPr lang="en-US" sz="3600" dirty="0" err="1">
                <a:solidFill>
                  <a:srgbClr val="00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a:p>
            <a:r>
              <a:rPr lang="en-US" sz="3600" dirty="0">
                <a:solidFill>
                  <a:schemeClr val="accent1">
                    <a:lumMod val="40000"/>
                    <a:lumOff val="60000"/>
                  </a:schemeClr>
                </a:solidFill>
              </a:rPr>
              <a:t>  </a:t>
            </a:r>
          </a:p>
        </p:txBody>
      </p:sp>
    </p:spTree>
    <p:extLst>
      <p:ext uri="{BB962C8B-B14F-4D97-AF65-F5344CB8AC3E}">
        <p14:creationId xmlns:p14="http://schemas.microsoft.com/office/powerpoint/2010/main" val="42554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a:t>
            </a:r>
            <a:r>
              <a:rPr lang="en-US" sz="3600" dirty="0"/>
              <a:t>Public Domain</a:t>
            </a:r>
          </a:p>
          <a:p>
            <a:r>
              <a:rPr lang="en-US" sz="3600" dirty="0"/>
              <a:t>	Public sector data</a:t>
            </a:r>
          </a:p>
          <a:p>
            <a:r>
              <a:rPr lang="en-US" sz="3600" dirty="0">
                <a:solidFill>
                  <a:srgbClr val="000000"/>
                </a:solidFill>
              </a:rPr>
              <a:t>	</a:t>
            </a:r>
            <a:r>
              <a:rPr lang="en-US" sz="3600" b="1" dirty="0">
                <a:solidFill>
                  <a:srgbClr val="FF0000"/>
                </a:solidFill>
              </a:rPr>
              <a:t>Permission</a:t>
            </a:r>
            <a:endParaRPr lang="en-US" sz="3600" dirty="0">
              <a:solidFill>
                <a:srgbClr val="000000"/>
              </a:solidFill>
            </a:endParaRPr>
          </a:p>
          <a:p>
            <a:r>
              <a:rPr lang="en-US" sz="3600" dirty="0">
                <a:solidFill>
                  <a:srgbClr val="000000"/>
                </a:solidFill>
              </a:rPr>
              <a:t>	</a:t>
            </a:r>
            <a:r>
              <a:rPr lang="en-US" sz="3600" dirty="0" err="1">
                <a:solidFill>
                  <a:srgbClr val="00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a:p>
            <a:r>
              <a:rPr lang="en-US" sz="3600" dirty="0">
                <a:solidFill>
                  <a:schemeClr val="accent1">
                    <a:lumMod val="40000"/>
                    <a:lumOff val="60000"/>
                  </a:schemeClr>
                </a:solidFill>
              </a:rPr>
              <a:t>  </a:t>
            </a:r>
          </a:p>
        </p:txBody>
      </p:sp>
    </p:spTree>
    <p:extLst>
      <p:ext uri="{BB962C8B-B14F-4D97-AF65-F5344CB8AC3E}">
        <p14:creationId xmlns:p14="http://schemas.microsoft.com/office/powerpoint/2010/main" val="943566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400110"/>
          </a:xfrm>
          <a:prstGeom prst="rect">
            <a:avLst/>
          </a:prstGeom>
          <a:noFill/>
        </p:spPr>
        <p:txBody>
          <a:bodyPr wrap="square" rtlCol="0">
            <a:spAutoFit/>
          </a:bodyPr>
          <a:lstStyle/>
          <a:p>
            <a:r>
              <a:rPr lang="en-US" sz="1000" dirty="0">
                <a:solidFill>
                  <a:srgbClr val="FFFFFF"/>
                </a:solidFill>
              </a:rPr>
              <a:t>; images: http://</a:t>
            </a:r>
            <a:r>
              <a:rPr lang="en-US" sz="1000" dirty="0" err="1">
                <a:solidFill>
                  <a:srgbClr val="FFFFFF"/>
                </a:solidFill>
              </a:rPr>
              <a:t>commons.wikimedia.org</a:t>
            </a:r>
            <a:r>
              <a:rPr lang="en-US" sz="1000" dirty="0">
                <a:solidFill>
                  <a:srgbClr val="FFFFFF"/>
                </a:solidFill>
              </a:rPr>
              <a:t>/wiki/</a:t>
            </a:r>
            <a:r>
              <a:rPr lang="en-US" sz="1000" dirty="0" err="1">
                <a:solidFill>
                  <a:srgbClr val="FFFFFF"/>
                </a:solidFill>
              </a:rPr>
              <a:t>File:Insurance_contract.jpg</a:t>
            </a:r>
            <a:r>
              <a:rPr lang="en-US" sz="1000" dirty="0">
                <a:solidFill>
                  <a:srgbClr val="FFFFFF"/>
                </a:solidFill>
              </a:rPr>
              <a:t> &amp; http://</a:t>
            </a:r>
            <a:r>
              <a:rPr lang="en-US" sz="1000" dirty="0" err="1">
                <a:solidFill>
                  <a:srgbClr val="FFFFFF"/>
                </a:solidFill>
              </a:rPr>
              <a:t>upload.wikimedia.org</a:t>
            </a:r>
            <a:r>
              <a:rPr lang="en-US" sz="1000" dirty="0">
                <a:solidFill>
                  <a:srgbClr val="FFFFFF"/>
                </a:solidFill>
              </a:rPr>
              <a:t>/</a:t>
            </a:r>
            <a:r>
              <a:rPr lang="en-US" sz="1000" dirty="0" err="1">
                <a:solidFill>
                  <a:srgbClr val="FFFFFF"/>
                </a:solidFill>
              </a:rPr>
              <a:t>wikipedia</a:t>
            </a:r>
            <a:r>
              <a:rPr lang="en-US" sz="1000" dirty="0">
                <a:solidFill>
                  <a:srgbClr val="FFFFFF"/>
                </a:solidFill>
              </a:rPr>
              <a:t>/commons/7/75/Samuel_Goldwyn_001.jpg </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pic>
        <p:nvPicPr>
          <p:cNvPr id="7" name="Picture 6">
            <a:extLst>
              <a:ext uri="{FF2B5EF4-FFF2-40B4-BE49-F238E27FC236}">
                <a16:creationId xmlns:a16="http://schemas.microsoft.com/office/drawing/2014/main" id="{A70AC23D-524F-29C2-7A85-15FC82C63F37}"/>
              </a:ext>
            </a:extLst>
          </p:cNvPr>
          <p:cNvPicPr>
            <a:picLocks noChangeAspect="1"/>
          </p:cNvPicPr>
          <p:nvPr/>
        </p:nvPicPr>
        <p:blipFill>
          <a:blip r:embed="rId3"/>
          <a:stretch>
            <a:fillRect/>
          </a:stretch>
        </p:blipFill>
        <p:spPr>
          <a:xfrm>
            <a:off x="668358" y="1513123"/>
            <a:ext cx="3174437" cy="4926133"/>
          </a:xfrm>
          <a:prstGeom prst="rect">
            <a:avLst/>
          </a:prstGeom>
        </p:spPr>
      </p:pic>
      <p:pic>
        <p:nvPicPr>
          <p:cNvPr id="15" name="Picture 14" descr="Screen Shot 2014-02-18 at 11.06.21.png">
            <a:extLst>
              <a:ext uri="{FF2B5EF4-FFF2-40B4-BE49-F238E27FC236}">
                <a16:creationId xmlns:a16="http://schemas.microsoft.com/office/drawing/2014/main" id="{3D64BA5B-3DD5-A1C8-3345-10C2DD27E6A5}"/>
              </a:ext>
            </a:extLst>
          </p:cNvPr>
          <p:cNvPicPr>
            <a:picLocks noChangeAspect="1"/>
          </p:cNvPicPr>
          <p:nvPr/>
        </p:nvPicPr>
        <p:blipFill>
          <a:blip r:embed="rId4">
            <a:extLst>
              <a:ext uri="{28A0092B-C50C-407E-A947-70E740481C1C}">
                <a14:useLocalDpi xmlns:a14="http://schemas.microsoft.com/office/drawing/2010/main" val="0"/>
              </a:ext>
            </a:extLst>
          </a:blip>
          <a:srcRect l="3651" t="3070" r="9271" b="4792"/>
          <a:stretch>
            <a:fillRect/>
          </a:stretch>
        </p:blipFill>
        <p:spPr>
          <a:xfrm>
            <a:off x="4969469" y="1504594"/>
            <a:ext cx="3109660" cy="4921894"/>
          </a:xfrm>
          <a:custGeom>
            <a:avLst/>
            <a:gdLst>
              <a:gd name="connsiteX0" fmla="*/ 1458410 w 2916820"/>
              <a:gd name="connsiteY0" fmla="*/ 0 h 4616672"/>
              <a:gd name="connsiteX1" fmla="*/ 2916820 w 2916820"/>
              <a:gd name="connsiteY1" fmla="*/ 2308336 h 4616672"/>
              <a:gd name="connsiteX2" fmla="*/ 1458410 w 2916820"/>
              <a:gd name="connsiteY2" fmla="*/ 4616672 h 4616672"/>
              <a:gd name="connsiteX3" fmla="*/ 0 w 2916820"/>
              <a:gd name="connsiteY3" fmla="*/ 2308336 h 4616672"/>
              <a:gd name="connsiteX4" fmla="*/ 1458410 w 2916820"/>
              <a:gd name="connsiteY4" fmla="*/ 0 h 461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820" h="4616672">
                <a:moveTo>
                  <a:pt x="1458410" y="0"/>
                </a:moveTo>
                <a:cubicBezTo>
                  <a:pt x="2263868" y="0"/>
                  <a:pt x="2916820" y="1033477"/>
                  <a:pt x="2916820" y="2308336"/>
                </a:cubicBezTo>
                <a:cubicBezTo>
                  <a:pt x="2916820" y="3583195"/>
                  <a:pt x="2263868" y="4616672"/>
                  <a:pt x="1458410" y="4616672"/>
                </a:cubicBezTo>
                <a:cubicBezTo>
                  <a:pt x="652952" y="4616672"/>
                  <a:pt x="0" y="3583195"/>
                  <a:pt x="0" y="2308336"/>
                </a:cubicBezTo>
                <a:cubicBezTo>
                  <a:pt x="0" y="1033477"/>
                  <a:pt x="652952" y="0"/>
                  <a:pt x="1458410" y="0"/>
                </a:cubicBezTo>
                <a:close/>
              </a:path>
            </a:pathLst>
          </a:custGeom>
        </p:spPr>
      </p:pic>
    </p:spTree>
    <p:extLst>
      <p:ext uri="{BB962C8B-B14F-4D97-AF65-F5344CB8AC3E}">
        <p14:creationId xmlns:p14="http://schemas.microsoft.com/office/powerpoint/2010/main" val="2589994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Public Domain</a:t>
            </a:r>
          </a:p>
          <a:p>
            <a:r>
              <a:rPr lang="en-US" sz="3600" dirty="0"/>
              <a:t>	Public sector data</a:t>
            </a:r>
            <a:endParaRPr lang="en-US" sz="3600" dirty="0">
              <a:solidFill>
                <a:srgbClr val="000000"/>
              </a:solidFill>
            </a:endParaRPr>
          </a:p>
          <a:p>
            <a:r>
              <a:rPr lang="en-US" sz="3600" dirty="0">
                <a:solidFill>
                  <a:srgbClr val="000000"/>
                </a:solidFill>
              </a:rPr>
              <a:t>	Permission</a:t>
            </a:r>
          </a:p>
          <a:p>
            <a:r>
              <a:rPr lang="en-US" sz="3600" dirty="0">
                <a:solidFill>
                  <a:srgbClr val="000000"/>
                </a:solidFill>
              </a:rPr>
              <a:t>	</a:t>
            </a:r>
            <a:r>
              <a:rPr lang="en-US" sz="3600" dirty="0" err="1">
                <a:solidFill>
                  <a:srgbClr val="00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a:p>
            <a:r>
              <a:rPr lang="en-US" sz="3600" dirty="0">
                <a:solidFill>
                  <a:schemeClr val="accent1">
                    <a:lumMod val="40000"/>
                    <a:lumOff val="60000"/>
                  </a:schemeClr>
                </a:solidFill>
              </a:rPr>
              <a:t>  </a:t>
            </a:r>
          </a:p>
        </p:txBody>
      </p:sp>
    </p:spTree>
    <p:extLst>
      <p:ext uri="{BB962C8B-B14F-4D97-AF65-F5344CB8AC3E}">
        <p14:creationId xmlns:p14="http://schemas.microsoft.com/office/powerpoint/2010/main" val="1880167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a:t>
            </a:r>
            <a:r>
              <a:rPr lang="en-US" sz="3600" dirty="0"/>
              <a:t>Public Domain</a:t>
            </a:r>
          </a:p>
          <a:p>
            <a:r>
              <a:rPr lang="en-US" sz="3600" dirty="0"/>
              <a:t>	Public sector data</a:t>
            </a:r>
          </a:p>
          <a:p>
            <a:r>
              <a:rPr lang="en-US" sz="3600" dirty="0">
                <a:solidFill>
                  <a:srgbClr val="000000"/>
                </a:solidFill>
              </a:rPr>
              <a:t>	Permission</a:t>
            </a:r>
          </a:p>
          <a:p>
            <a:r>
              <a:rPr lang="en-US" sz="3600" dirty="0">
                <a:solidFill>
                  <a:srgbClr val="000000"/>
                </a:solidFill>
              </a:rPr>
              <a:t>	</a:t>
            </a:r>
            <a:r>
              <a:rPr lang="en-US" sz="3600" b="1" dirty="0" err="1">
                <a:solidFill>
                  <a:srgbClr val="FF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a:p>
            <a:r>
              <a:rPr lang="en-US" sz="3600" dirty="0">
                <a:solidFill>
                  <a:schemeClr val="accent1">
                    <a:lumMod val="40000"/>
                    <a:lumOff val="60000"/>
                  </a:schemeClr>
                </a:solidFill>
              </a:rPr>
              <a:t>  </a:t>
            </a:r>
          </a:p>
        </p:txBody>
      </p:sp>
    </p:spTree>
    <p:extLst>
      <p:ext uri="{BB962C8B-B14F-4D97-AF65-F5344CB8AC3E}">
        <p14:creationId xmlns:p14="http://schemas.microsoft.com/office/powerpoint/2010/main" val="632042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a:t>
            </a:r>
            <a:r>
              <a:rPr lang="en-US" sz="1000" dirty="0" err="1">
                <a:solidFill>
                  <a:srgbClr val="FFFFFF"/>
                </a:solidFill>
              </a:rPr>
              <a:t>www.ifrro.org</a:t>
            </a:r>
            <a:r>
              <a:rPr lang="en-US" sz="1000" dirty="0">
                <a:solidFill>
                  <a:srgbClr val="FFFFFF"/>
                </a:solidFill>
              </a:rPr>
              <a:t>/members/</a:t>
            </a:r>
            <a:r>
              <a:rPr lang="en-US" sz="1000" dirty="0" err="1">
                <a:solidFill>
                  <a:srgbClr val="FFFFFF"/>
                </a:solidFill>
              </a:rPr>
              <a:t>irish</a:t>
            </a:r>
            <a:r>
              <a:rPr lang="en-US" sz="1000" dirty="0">
                <a:solidFill>
                  <a:srgbClr val="FFFFFF"/>
                </a:solidFill>
              </a:rPr>
              <a:t>-copyright-licensing-agency used by kind permission of the ICLA </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3970318"/>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a:t>
            </a:r>
            <a:r>
              <a:rPr lang="en-US" sz="3600" dirty="0"/>
              <a:t>Public Domain</a:t>
            </a:r>
          </a:p>
          <a:p>
            <a:r>
              <a:rPr lang="en-US" sz="3600" dirty="0"/>
              <a:t>	Public sector data</a:t>
            </a:r>
          </a:p>
          <a:p>
            <a:r>
              <a:rPr lang="en-US" sz="3600" dirty="0">
                <a:solidFill>
                  <a:srgbClr val="000000"/>
                </a:solidFill>
              </a:rPr>
              <a:t>	Permission</a:t>
            </a:r>
          </a:p>
          <a:p>
            <a:r>
              <a:rPr lang="en-US" sz="3600" dirty="0">
                <a:solidFill>
                  <a:srgbClr val="000000"/>
                </a:solidFill>
              </a:rPr>
              <a:t>	</a:t>
            </a:r>
            <a:r>
              <a:rPr lang="en-US" sz="3600" b="1" dirty="0" err="1">
                <a:solidFill>
                  <a:srgbClr val="FF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p:txBody>
      </p:sp>
      <p:pic>
        <p:nvPicPr>
          <p:cNvPr id="2" name="Picture 1">
            <a:extLst>
              <a:ext uri="{FF2B5EF4-FFF2-40B4-BE49-F238E27FC236}">
                <a16:creationId xmlns:a16="http://schemas.microsoft.com/office/drawing/2014/main" id="{A8727130-B929-86DF-AB17-1298DB0B1BD6}"/>
              </a:ext>
            </a:extLst>
          </p:cNvPr>
          <p:cNvPicPr>
            <a:picLocks noChangeAspect="1"/>
          </p:cNvPicPr>
          <p:nvPr/>
        </p:nvPicPr>
        <p:blipFill>
          <a:blip r:embed="rId3"/>
          <a:stretch>
            <a:fillRect/>
          </a:stretch>
        </p:blipFill>
        <p:spPr>
          <a:xfrm>
            <a:off x="5002126" y="2138726"/>
            <a:ext cx="2752912" cy="4248662"/>
          </a:xfrm>
          <a:prstGeom prst="rect">
            <a:avLst/>
          </a:prstGeom>
        </p:spPr>
      </p:pic>
    </p:spTree>
    <p:extLst>
      <p:ext uri="{BB962C8B-B14F-4D97-AF65-F5344CB8AC3E}">
        <p14:creationId xmlns:p14="http://schemas.microsoft.com/office/powerpoint/2010/main" val="2898661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commons.wikimedia.org</a:t>
            </a:r>
            <a:r>
              <a:rPr lang="en-US" sz="1000" dirty="0">
                <a:solidFill>
                  <a:srgbClr val="FFFFFF"/>
                </a:solidFill>
              </a:rPr>
              <a:t>/wiki/File:La_Boheme_Act1_by_Gray.jpg </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Copyright</a:t>
            </a:r>
          </a:p>
        </p:txBody>
      </p:sp>
      <p:pic>
        <p:nvPicPr>
          <p:cNvPr id="2" name="Picture 1">
            <a:extLst>
              <a:ext uri="{FF2B5EF4-FFF2-40B4-BE49-F238E27FC236}">
                <a16:creationId xmlns:a16="http://schemas.microsoft.com/office/drawing/2014/main" id="{DADD916C-621E-FE53-573C-91C99A401864}"/>
              </a:ext>
            </a:extLst>
          </p:cNvPr>
          <p:cNvPicPr>
            <a:picLocks noChangeAspect="1"/>
          </p:cNvPicPr>
          <p:nvPr/>
        </p:nvPicPr>
        <p:blipFill>
          <a:blip r:embed="rId3"/>
          <a:stretch>
            <a:fillRect/>
          </a:stretch>
        </p:blipFill>
        <p:spPr>
          <a:xfrm>
            <a:off x="1200950" y="1447799"/>
            <a:ext cx="6742099" cy="5062902"/>
          </a:xfrm>
          <a:prstGeom prst="rect">
            <a:avLst/>
          </a:prstGeom>
        </p:spPr>
      </p:pic>
    </p:spTree>
    <p:extLst>
      <p:ext uri="{BB962C8B-B14F-4D97-AF65-F5344CB8AC3E}">
        <p14:creationId xmlns:p14="http://schemas.microsoft.com/office/powerpoint/2010/main" val="3352885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Public Domain</a:t>
            </a:r>
          </a:p>
          <a:p>
            <a:r>
              <a:rPr lang="en-US" sz="3600" dirty="0"/>
              <a:t>	Public sector data</a:t>
            </a:r>
            <a:endParaRPr lang="en-US" sz="3600" dirty="0">
              <a:solidFill>
                <a:srgbClr val="000000"/>
              </a:solidFill>
            </a:endParaRPr>
          </a:p>
          <a:p>
            <a:r>
              <a:rPr lang="en-US" sz="3600" dirty="0">
                <a:solidFill>
                  <a:srgbClr val="000000"/>
                </a:solidFill>
              </a:rPr>
              <a:t>	Permission</a:t>
            </a:r>
          </a:p>
          <a:p>
            <a:r>
              <a:rPr lang="en-US" sz="3600" dirty="0">
                <a:solidFill>
                  <a:srgbClr val="000000"/>
                </a:solidFill>
              </a:rPr>
              <a:t>	</a:t>
            </a:r>
            <a:r>
              <a:rPr lang="en-US" sz="3600" dirty="0" err="1">
                <a:solidFill>
                  <a:srgbClr val="00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a:p>
            <a:r>
              <a:rPr lang="en-US" sz="3600" dirty="0">
                <a:solidFill>
                  <a:schemeClr val="accent1">
                    <a:lumMod val="40000"/>
                    <a:lumOff val="60000"/>
                  </a:schemeClr>
                </a:solidFill>
              </a:rPr>
              <a:t>  </a:t>
            </a:r>
          </a:p>
        </p:txBody>
      </p:sp>
    </p:spTree>
    <p:extLst>
      <p:ext uri="{BB962C8B-B14F-4D97-AF65-F5344CB8AC3E}">
        <p14:creationId xmlns:p14="http://schemas.microsoft.com/office/powerpoint/2010/main" val="2196068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a:t>
            </a:r>
            <a:r>
              <a:rPr lang="en-US" sz="3600" dirty="0"/>
              <a:t>Public Domain</a:t>
            </a:r>
          </a:p>
          <a:p>
            <a:r>
              <a:rPr lang="en-US" sz="3600" dirty="0"/>
              <a:t>	Public sector data</a:t>
            </a:r>
          </a:p>
          <a:p>
            <a:r>
              <a:rPr lang="en-US" sz="3600" dirty="0">
                <a:solidFill>
                  <a:srgbClr val="000000"/>
                </a:solidFill>
              </a:rPr>
              <a:t>	Permission</a:t>
            </a:r>
          </a:p>
          <a:p>
            <a:r>
              <a:rPr lang="en-US" sz="3600" dirty="0">
                <a:solidFill>
                  <a:srgbClr val="000000"/>
                </a:solidFill>
              </a:rPr>
              <a:t>	</a:t>
            </a:r>
            <a:r>
              <a:rPr lang="en-US" sz="3600" dirty="0" err="1"/>
              <a:t>Licences</a:t>
            </a:r>
            <a:endParaRPr lang="en-US" sz="3600" dirty="0"/>
          </a:p>
          <a:p>
            <a:r>
              <a:rPr lang="en-US" sz="3600" dirty="0">
                <a:solidFill>
                  <a:srgbClr val="000000"/>
                </a:solidFill>
              </a:rPr>
              <a:t>	</a:t>
            </a:r>
            <a:r>
              <a:rPr lang="en-US" sz="3600" b="1" dirty="0">
                <a:solidFill>
                  <a:srgbClr val="FF0000"/>
                </a:solidFill>
              </a:rPr>
              <a:t>Exceptions</a:t>
            </a:r>
            <a:endParaRPr lang="en-US" sz="3600" dirty="0">
              <a:solidFill>
                <a:srgbClr val="000000"/>
              </a:solidFill>
            </a:endParaRPr>
          </a:p>
          <a:p>
            <a:r>
              <a:rPr lang="en-US" sz="3600" dirty="0">
                <a:solidFill>
                  <a:srgbClr val="000000"/>
                </a:solidFill>
              </a:rPr>
              <a:t>	Links</a:t>
            </a:r>
          </a:p>
          <a:p>
            <a:r>
              <a:rPr lang="en-US" sz="3600" dirty="0">
                <a:solidFill>
                  <a:schemeClr val="accent1">
                    <a:lumMod val="40000"/>
                    <a:lumOff val="60000"/>
                  </a:schemeClr>
                </a:solidFill>
              </a:rPr>
              <a:t>  </a:t>
            </a:r>
          </a:p>
        </p:txBody>
      </p:sp>
    </p:spTree>
    <p:extLst>
      <p:ext uri="{BB962C8B-B14F-4D97-AF65-F5344CB8AC3E}">
        <p14:creationId xmlns:p14="http://schemas.microsoft.com/office/powerpoint/2010/main" val="3731686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76A2D1-A5CA-B475-A0AB-F92B0DC94B42}"/>
              </a:ext>
            </a:extLst>
          </p:cNvPr>
          <p:cNvPicPr>
            <a:picLocks noChangeAspect="1"/>
          </p:cNvPicPr>
          <p:nvPr/>
        </p:nvPicPr>
        <p:blipFill>
          <a:blip r:embed="rId2"/>
          <a:stretch>
            <a:fillRect/>
          </a:stretch>
        </p:blipFill>
        <p:spPr>
          <a:xfrm>
            <a:off x="0" y="472576"/>
            <a:ext cx="9144000" cy="6023474"/>
          </a:xfrm>
          <a:prstGeom prst="rect">
            <a:avLst/>
          </a:prstGeom>
        </p:spPr>
      </p:pic>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a:t>
            </a:r>
            <a:r>
              <a:rPr lang="en-US" sz="1000" dirty="0" err="1">
                <a:solidFill>
                  <a:srgbClr val="FFFFFF"/>
                </a:solidFill>
              </a:rPr>
              <a:t>www.cearta.ie</a:t>
            </a:r>
            <a:r>
              <a:rPr lang="en-US" sz="1000" dirty="0">
                <a:solidFill>
                  <a:srgbClr val="FFFFFF"/>
                </a:solidFill>
              </a:rPr>
              <a:t>/wp-content/uploads/2012/01/</a:t>
            </a:r>
            <a:r>
              <a:rPr lang="en-US" sz="1000" dirty="0" err="1">
                <a:solidFill>
                  <a:srgbClr val="FFFFFF"/>
                </a:solidFill>
              </a:rPr>
              <a:t>JoyceNWM.jpg</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Part II Chapter 6 CRRA</a:t>
            </a:r>
          </a:p>
        </p:txBody>
      </p:sp>
      <p:sp>
        <p:nvSpPr>
          <p:cNvPr id="8" name="Rectangle 7">
            <a:extLst>
              <a:ext uri="{FF2B5EF4-FFF2-40B4-BE49-F238E27FC236}">
                <a16:creationId xmlns:a16="http://schemas.microsoft.com/office/drawing/2014/main" id="{EAD6FA16-B527-852F-EE49-44B0C896C33E}"/>
              </a:ext>
            </a:extLst>
          </p:cNvPr>
          <p:cNvSpPr/>
          <p:nvPr/>
        </p:nvSpPr>
        <p:spPr>
          <a:xfrm>
            <a:off x="4336882" y="1279147"/>
            <a:ext cx="1632178" cy="1200329"/>
          </a:xfrm>
          <a:prstGeom prst="rect">
            <a:avLst/>
          </a:prstGeom>
        </p:spPr>
        <p:txBody>
          <a:bodyPr wrap="none">
            <a:spAutoFit/>
          </a:bodyPr>
          <a:lstStyle/>
          <a:p>
            <a:r>
              <a:rPr lang="en-US" sz="3600" b="1" dirty="0">
                <a:solidFill>
                  <a:srgbClr val="C00000"/>
                </a:solidFill>
              </a:rPr>
              <a:t>Fair</a:t>
            </a:r>
          </a:p>
          <a:p>
            <a:r>
              <a:rPr lang="en-US" sz="3600" b="1" dirty="0">
                <a:solidFill>
                  <a:srgbClr val="C00000"/>
                </a:solidFill>
              </a:rPr>
              <a:t>Dealing</a:t>
            </a:r>
          </a:p>
        </p:txBody>
      </p:sp>
    </p:spTree>
    <p:extLst>
      <p:ext uri="{BB962C8B-B14F-4D97-AF65-F5344CB8AC3E}">
        <p14:creationId xmlns:p14="http://schemas.microsoft.com/office/powerpoint/2010/main" val="723299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2EF0693-A348-7548-881D-1FCADE84EF35}"/>
              </a:ext>
            </a:extLst>
          </p:cNvPr>
          <p:cNvGrpSpPr/>
          <p:nvPr/>
        </p:nvGrpSpPr>
        <p:grpSpPr>
          <a:xfrm>
            <a:off x="180310" y="1395973"/>
            <a:ext cx="8782937" cy="5104837"/>
            <a:chOff x="180310" y="1395973"/>
            <a:chExt cx="8665978" cy="5104837"/>
          </a:xfrm>
        </p:grpSpPr>
        <p:pic>
          <p:nvPicPr>
            <p:cNvPr id="12" name="Picture 11" descr="Map&#10;&#10;Description automatically generated">
              <a:extLst>
                <a:ext uri="{FF2B5EF4-FFF2-40B4-BE49-F238E27FC236}">
                  <a16:creationId xmlns:a16="http://schemas.microsoft.com/office/drawing/2014/main" id="{F471D123-831F-3843-BC03-24684D03D297}"/>
                </a:ext>
              </a:extLst>
            </p:cNvPr>
            <p:cNvPicPr>
              <a:picLocks noChangeAspect="1"/>
            </p:cNvPicPr>
            <p:nvPr/>
          </p:nvPicPr>
          <p:blipFill>
            <a:blip r:embed="rId3"/>
            <a:stretch>
              <a:fillRect/>
            </a:stretch>
          </p:blipFill>
          <p:spPr>
            <a:xfrm>
              <a:off x="297711" y="1395973"/>
              <a:ext cx="8548577" cy="510483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C89E56BF-1B6C-3A48-A87A-5704C416987B}"/>
                </a:ext>
              </a:extLst>
            </p:cNvPr>
            <p:cNvPicPr>
              <a:picLocks noChangeAspect="1"/>
            </p:cNvPicPr>
            <p:nvPr/>
          </p:nvPicPr>
          <p:blipFill>
            <a:blip r:embed="rId4"/>
            <a:stretch>
              <a:fillRect/>
            </a:stretch>
          </p:blipFill>
          <p:spPr>
            <a:xfrm>
              <a:off x="180310" y="5248643"/>
              <a:ext cx="1605960" cy="1216676"/>
            </a:xfrm>
            <a:prstGeom prst="rect">
              <a:avLst/>
            </a:prstGeom>
          </p:spPr>
        </p:pic>
      </p:grpSp>
      <p:pic>
        <p:nvPicPr>
          <p:cNvPr id="10" name="Picture 9" descr="Screen Shot 2017-09-18 at 08.12.1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8" name="TextBox 7"/>
          <p:cNvSpPr txBox="1"/>
          <p:nvPr/>
        </p:nvSpPr>
        <p:spPr>
          <a:xfrm>
            <a:off x="3162300" y="6497218"/>
            <a:ext cx="596900" cy="246221"/>
          </a:xfrm>
          <a:prstGeom prst="rect">
            <a:avLst/>
          </a:prstGeom>
          <a:noFill/>
        </p:spPr>
        <p:txBody>
          <a:bodyPr wrap="square" rtlCol="0">
            <a:spAutoFit/>
          </a:bodyPr>
          <a:lstStyle/>
          <a:p>
            <a:r>
              <a:rPr lang="en-US" sz="1000" dirty="0">
                <a:solidFill>
                  <a:srgbClr val="FFFFFF"/>
                </a:solidFill>
              </a:rPr>
              <a:t>; image:</a:t>
            </a:r>
          </a:p>
        </p:txBody>
      </p:sp>
      <p:sp>
        <p:nvSpPr>
          <p:cNvPr id="7" name="TextBox 6"/>
          <p:cNvSpPr txBox="1"/>
          <p:nvPr/>
        </p:nvSpPr>
        <p:spPr>
          <a:xfrm>
            <a:off x="0" y="431800"/>
            <a:ext cx="9144000" cy="646331"/>
          </a:xfrm>
          <a:prstGeom prst="rect">
            <a:avLst/>
          </a:prstGeom>
          <a:noFill/>
        </p:spPr>
        <p:txBody>
          <a:bodyPr wrap="square" rtlCol="0">
            <a:spAutoFit/>
          </a:bodyPr>
          <a:lstStyle/>
          <a:p>
            <a:pPr algn="ctr"/>
            <a:r>
              <a:rPr lang="ga-IE" sz="3600" b="1" dirty="0">
                <a:solidFill>
                  <a:srgbClr val="00FA00"/>
                </a:solidFill>
              </a:rPr>
              <a:t>Fair Use</a:t>
            </a:r>
            <a:r>
              <a:rPr lang="ga-IE" sz="3600" b="1" dirty="0">
                <a:solidFill>
                  <a:srgbClr val="FFFFFF"/>
                </a:solidFill>
              </a:rPr>
              <a:t>  v  </a:t>
            </a:r>
            <a:r>
              <a:rPr lang="ga-IE" sz="3600" b="1" dirty="0">
                <a:solidFill>
                  <a:srgbClr val="00FDFF"/>
                </a:solidFill>
              </a:rPr>
              <a:t>Fair Dealing</a:t>
            </a:r>
            <a:endParaRPr lang="en-US" sz="3600" b="1" dirty="0">
              <a:solidFill>
                <a:srgbClr val="00FDFF"/>
              </a:solidFill>
            </a:endParaRPr>
          </a:p>
        </p:txBody>
      </p:sp>
      <p:sp>
        <p:nvSpPr>
          <p:cNvPr id="2" name="Rectangle 1">
            <a:extLst>
              <a:ext uri="{FF2B5EF4-FFF2-40B4-BE49-F238E27FC236}">
                <a16:creationId xmlns:a16="http://schemas.microsoft.com/office/drawing/2014/main" id="{9DC47B2B-7F54-B342-A112-EA7CC38640FD}"/>
              </a:ext>
            </a:extLst>
          </p:cNvPr>
          <p:cNvSpPr/>
          <p:nvPr/>
        </p:nvSpPr>
        <p:spPr>
          <a:xfrm>
            <a:off x="3590818" y="6500810"/>
            <a:ext cx="5532634" cy="400110"/>
          </a:xfrm>
          <a:prstGeom prst="rect">
            <a:avLst/>
          </a:prstGeom>
        </p:spPr>
        <p:txBody>
          <a:bodyPr wrap="square">
            <a:spAutoFit/>
          </a:bodyPr>
          <a:lstStyle/>
          <a:p>
            <a:r>
              <a:rPr lang="en-US" sz="1000" dirty="0">
                <a:solidFill>
                  <a:schemeClr val="bg1"/>
                </a:solidFill>
              </a:rPr>
              <a:t>via https://</a:t>
            </a:r>
            <a:r>
              <a:rPr lang="en-US" sz="1000" dirty="0" err="1">
                <a:solidFill>
                  <a:schemeClr val="bg1"/>
                </a:solidFill>
              </a:rPr>
              <a:t>www.arl.org</a:t>
            </a:r>
            <a:r>
              <a:rPr lang="en-US" sz="1000" dirty="0">
                <a:solidFill>
                  <a:schemeClr val="bg1"/>
                </a:solidFill>
              </a:rPr>
              <a:t>/resources/maps-of-fair-use-and-fair-dealing-around-the-world/</a:t>
            </a:r>
          </a:p>
          <a:p>
            <a:r>
              <a:rPr lang="en-US" sz="1000" dirty="0">
                <a:solidFill>
                  <a:schemeClr val="bg1"/>
                </a:solidFill>
              </a:rPr>
              <a:t>Based on Band &amp; </a:t>
            </a:r>
            <a:r>
              <a:rPr lang="en-US" sz="1000" dirty="0" err="1">
                <a:solidFill>
                  <a:schemeClr val="bg1"/>
                </a:solidFill>
              </a:rPr>
              <a:t>Gerafi</a:t>
            </a:r>
            <a:r>
              <a:rPr lang="en-US" sz="1000" dirty="0">
                <a:solidFill>
                  <a:schemeClr val="bg1"/>
                </a:solidFill>
              </a:rPr>
              <a:t>, The Fair Use/Fair Dealing Handbook; map prepared by Amy </a:t>
            </a:r>
            <a:r>
              <a:rPr lang="en-US" sz="1000" dirty="0" err="1">
                <a:solidFill>
                  <a:schemeClr val="bg1"/>
                </a:solidFill>
              </a:rPr>
              <a:t>Bulgrien</a:t>
            </a:r>
            <a:endParaRPr lang="en-US" sz="1000" dirty="0">
              <a:solidFill>
                <a:schemeClr val="bg1"/>
              </a:solidFill>
            </a:endParaRPr>
          </a:p>
        </p:txBody>
      </p:sp>
    </p:spTree>
    <p:extLst>
      <p:ext uri="{BB962C8B-B14F-4D97-AF65-F5344CB8AC3E}">
        <p14:creationId xmlns:p14="http://schemas.microsoft.com/office/powerpoint/2010/main" val="2116515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8" name="TextBox 7"/>
          <p:cNvSpPr txBox="1"/>
          <p:nvPr/>
        </p:nvSpPr>
        <p:spPr>
          <a:xfrm>
            <a:off x="3162300" y="6497218"/>
            <a:ext cx="596900" cy="246221"/>
          </a:xfrm>
          <a:prstGeom prst="rect">
            <a:avLst/>
          </a:prstGeom>
          <a:noFill/>
        </p:spPr>
        <p:txBody>
          <a:bodyPr wrap="square" rtlCol="0">
            <a:spAutoFit/>
          </a:bodyPr>
          <a:lstStyle/>
          <a:p>
            <a:r>
              <a:rPr lang="en-US" sz="1000" dirty="0">
                <a:solidFill>
                  <a:srgbClr val="FFFFFF"/>
                </a:solidFill>
              </a:rPr>
              <a:t>; image:</a:t>
            </a:r>
          </a:p>
        </p:txBody>
      </p:sp>
      <p:sp>
        <p:nvSpPr>
          <p:cNvPr id="7" name="TextBox 6"/>
          <p:cNvSpPr txBox="1"/>
          <p:nvPr/>
        </p:nvSpPr>
        <p:spPr>
          <a:xfrm>
            <a:off x="0" y="431800"/>
            <a:ext cx="9144000" cy="646331"/>
          </a:xfrm>
          <a:prstGeom prst="rect">
            <a:avLst/>
          </a:prstGeom>
          <a:noFill/>
        </p:spPr>
        <p:txBody>
          <a:bodyPr wrap="square" rtlCol="0">
            <a:spAutoFit/>
          </a:bodyPr>
          <a:lstStyle/>
          <a:p>
            <a:pPr algn="ctr"/>
            <a:r>
              <a:rPr lang="ga-IE" sz="3600" dirty="0">
                <a:solidFill>
                  <a:schemeClr val="bg2"/>
                </a:solidFill>
              </a:rPr>
              <a:t>No exception for format shifting</a:t>
            </a:r>
            <a:endParaRPr lang="en-US" sz="3600" dirty="0">
              <a:solidFill>
                <a:schemeClr val="bg2"/>
              </a:solidFill>
            </a:endParaRPr>
          </a:p>
        </p:txBody>
      </p:sp>
      <p:sp>
        <p:nvSpPr>
          <p:cNvPr id="2" name="Rectangle 1">
            <a:extLst>
              <a:ext uri="{FF2B5EF4-FFF2-40B4-BE49-F238E27FC236}">
                <a16:creationId xmlns:a16="http://schemas.microsoft.com/office/drawing/2014/main" id="{9DC47B2B-7F54-B342-A112-EA7CC38640FD}"/>
              </a:ext>
            </a:extLst>
          </p:cNvPr>
          <p:cNvSpPr/>
          <p:nvPr/>
        </p:nvSpPr>
        <p:spPr>
          <a:xfrm>
            <a:off x="3590818" y="6500810"/>
            <a:ext cx="5532634" cy="246221"/>
          </a:xfrm>
          <a:prstGeom prst="rect">
            <a:avLst/>
          </a:prstGeom>
        </p:spPr>
        <p:txBody>
          <a:bodyPr wrap="square">
            <a:spAutoFit/>
          </a:bodyPr>
          <a:lstStyle/>
          <a:p>
            <a:r>
              <a:rPr lang="en-US" sz="1000" dirty="0">
                <a:solidFill>
                  <a:schemeClr val="bg1"/>
                </a:solidFill>
              </a:rPr>
              <a:t>http://</a:t>
            </a:r>
            <a:r>
              <a:rPr lang="en-US" sz="1000" dirty="0" err="1">
                <a:solidFill>
                  <a:schemeClr val="bg1"/>
                </a:solidFill>
              </a:rPr>
              <a:t>en.wikipedia.org</a:t>
            </a:r>
            <a:r>
              <a:rPr lang="en-US" sz="1000" dirty="0">
                <a:solidFill>
                  <a:schemeClr val="bg1"/>
                </a:solidFill>
              </a:rPr>
              <a:t>/wiki/</a:t>
            </a:r>
            <a:r>
              <a:rPr lang="en-US" sz="1000" dirty="0" err="1">
                <a:solidFill>
                  <a:schemeClr val="bg1"/>
                </a:solidFill>
              </a:rPr>
              <a:t>File:PersonalStorageDevices.agr.jpg</a:t>
            </a:r>
            <a:r>
              <a:rPr lang="en-US" sz="1000" dirty="0">
                <a:solidFill>
                  <a:schemeClr val="bg1"/>
                </a:solidFill>
              </a:rPr>
              <a:t> (CC BY-SA 3.0 )</a:t>
            </a:r>
          </a:p>
        </p:txBody>
      </p:sp>
      <p:pic>
        <p:nvPicPr>
          <p:cNvPr id="4" name="Picture 3">
            <a:extLst>
              <a:ext uri="{FF2B5EF4-FFF2-40B4-BE49-F238E27FC236}">
                <a16:creationId xmlns:a16="http://schemas.microsoft.com/office/drawing/2014/main" id="{CF5EDCAF-6273-02DC-81EA-62A39C4645B8}"/>
              </a:ext>
            </a:extLst>
          </p:cNvPr>
          <p:cNvPicPr>
            <a:picLocks noChangeAspect="1"/>
          </p:cNvPicPr>
          <p:nvPr/>
        </p:nvPicPr>
        <p:blipFill>
          <a:blip r:embed="rId4"/>
          <a:stretch>
            <a:fillRect/>
          </a:stretch>
        </p:blipFill>
        <p:spPr>
          <a:xfrm>
            <a:off x="1434382" y="1509931"/>
            <a:ext cx="6275236" cy="4870817"/>
          </a:xfrm>
          <a:prstGeom prst="rect">
            <a:avLst/>
          </a:prstGeom>
        </p:spPr>
      </p:pic>
    </p:spTree>
    <p:extLst>
      <p:ext uri="{BB962C8B-B14F-4D97-AF65-F5344CB8AC3E}">
        <p14:creationId xmlns:p14="http://schemas.microsoft.com/office/powerpoint/2010/main" val="1732233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4524316"/>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Public Domain</a:t>
            </a:r>
          </a:p>
          <a:p>
            <a:r>
              <a:rPr lang="en-US" sz="3600" dirty="0"/>
              <a:t>	Public sector data</a:t>
            </a:r>
            <a:endParaRPr lang="en-US" sz="3600" dirty="0">
              <a:solidFill>
                <a:srgbClr val="000000"/>
              </a:solidFill>
            </a:endParaRPr>
          </a:p>
          <a:p>
            <a:r>
              <a:rPr lang="en-US" sz="3600" dirty="0">
                <a:solidFill>
                  <a:srgbClr val="000000"/>
                </a:solidFill>
              </a:rPr>
              <a:t>	Permission</a:t>
            </a:r>
          </a:p>
          <a:p>
            <a:r>
              <a:rPr lang="en-US" sz="3600" dirty="0">
                <a:solidFill>
                  <a:srgbClr val="000000"/>
                </a:solidFill>
              </a:rPr>
              <a:t>	</a:t>
            </a:r>
            <a:r>
              <a:rPr lang="en-US" sz="3600" dirty="0" err="1">
                <a:solidFill>
                  <a:srgbClr val="000000"/>
                </a:solidFill>
              </a:rPr>
              <a:t>Licences</a:t>
            </a:r>
            <a:endParaRPr lang="en-US" sz="3600" dirty="0">
              <a:solidFill>
                <a:srgbClr val="000000"/>
              </a:solidFill>
            </a:endParaRPr>
          </a:p>
          <a:p>
            <a:r>
              <a:rPr lang="en-US" sz="3600" dirty="0">
                <a:solidFill>
                  <a:srgbClr val="000000"/>
                </a:solidFill>
              </a:rPr>
              <a:t>	Exceptions</a:t>
            </a:r>
          </a:p>
          <a:p>
            <a:r>
              <a:rPr lang="en-US" sz="3600" dirty="0">
                <a:solidFill>
                  <a:srgbClr val="000000"/>
                </a:solidFill>
              </a:rPr>
              <a:t>	Links</a:t>
            </a:r>
          </a:p>
          <a:p>
            <a:r>
              <a:rPr lang="en-US" sz="3600" dirty="0">
                <a:solidFill>
                  <a:schemeClr val="accent1">
                    <a:lumMod val="40000"/>
                    <a:lumOff val="60000"/>
                  </a:schemeClr>
                </a:solidFill>
              </a:rPr>
              <a:t>  </a:t>
            </a:r>
          </a:p>
        </p:txBody>
      </p:sp>
    </p:spTree>
    <p:extLst>
      <p:ext uri="{BB962C8B-B14F-4D97-AF65-F5344CB8AC3E}">
        <p14:creationId xmlns:p14="http://schemas.microsoft.com/office/powerpoint/2010/main" val="213655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www.picpedia.org</a:t>
            </a:r>
            <a:r>
              <a:rPr lang="en-US" sz="1000" dirty="0">
                <a:solidFill>
                  <a:srgbClr val="FFFFFF"/>
                </a:solidFill>
              </a:rPr>
              <a:t>/highway-signs/p/</a:t>
            </a:r>
            <a:r>
              <a:rPr lang="en-US" sz="1000" dirty="0" err="1">
                <a:solidFill>
                  <a:srgbClr val="FFFFFF"/>
                </a:solidFill>
              </a:rPr>
              <a:t>prevent.html</a:t>
            </a:r>
            <a:endParaRPr lang="en-US" sz="1000" dirty="0">
              <a:solidFill>
                <a:srgbClr val="FFFFFF"/>
              </a:solidFill>
            </a:endParaRP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Reusing copyright material</a:t>
            </a:r>
          </a:p>
        </p:txBody>
      </p:sp>
      <p:sp>
        <p:nvSpPr>
          <p:cNvPr id="6" name="TextBox 5">
            <a:extLst>
              <a:ext uri="{FF2B5EF4-FFF2-40B4-BE49-F238E27FC236}">
                <a16:creationId xmlns:a16="http://schemas.microsoft.com/office/drawing/2014/main" id="{2D057584-8E82-749C-249F-BBF55A3A4FFA}"/>
              </a:ext>
            </a:extLst>
          </p:cNvPr>
          <p:cNvSpPr txBox="1"/>
          <p:nvPr/>
        </p:nvSpPr>
        <p:spPr>
          <a:xfrm>
            <a:off x="485271" y="1306835"/>
            <a:ext cx="8658729" cy="646331"/>
          </a:xfrm>
          <a:prstGeom prst="rect">
            <a:avLst/>
          </a:prstGeom>
          <a:noFill/>
        </p:spPr>
        <p:txBody>
          <a:bodyPr wrap="square" rtlCol="0">
            <a:spAutoFit/>
          </a:bodyPr>
          <a:lstStyle/>
          <a:p>
            <a:r>
              <a:rPr lang="en-US" sz="3600" b="1" dirty="0">
                <a:solidFill>
                  <a:schemeClr val="accent1"/>
                </a:solidFill>
              </a:rPr>
              <a:t>Q</a:t>
            </a:r>
            <a:r>
              <a:rPr lang="en-US" sz="3600" dirty="0">
                <a:solidFill>
                  <a:schemeClr val="accent1"/>
                </a:solidFill>
              </a:rPr>
              <a:t> </a:t>
            </a:r>
            <a:r>
              <a:rPr lang="en-US" sz="3600" dirty="0">
                <a:solidFill>
                  <a:srgbClr val="000000"/>
                </a:solidFill>
              </a:rPr>
              <a:t>When can you use other people’s content?</a:t>
            </a:r>
          </a:p>
        </p:txBody>
      </p:sp>
      <p:pic>
        <p:nvPicPr>
          <p:cNvPr id="7" name="Picture 6" descr="Copyright.png">
            <a:extLst>
              <a:ext uri="{FF2B5EF4-FFF2-40B4-BE49-F238E27FC236}">
                <a16:creationId xmlns:a16="http://schemas.microsoft.com/office/drawing/2014/main" id="{888B803D-0963-83D0-8725-A6D63EF9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2507164"/>
            <a:ext cx="3756433" cy="3721917"/>
          </a:xfrm>
          <a:prstGeom prst="rect">
            <a:avLst/>
          </a:prstGeom>
        </p:spPr>
      </p:pic>
      <p:sp>
        <p:nvSpPr>
          <p:cNvPr id="8" name="TextBox 7">
            <a:extLst>
              <a:ext uri="{FF2B5EF4-FFF2-40B4-BE49-F238E27FC236}">
                <a16:creationId xmlns:a16="http://schemas.microsoft.com/office/drawing/2014/main" id="{5B4DB37B-7EDB-7978-D983-17C2C86F5B60}"/>
              </a:ext>
            </a:extLst>
          </p:cNvPr>
          <p:cNvSpPr txBox="1"/>
          <p:nvPr/>
        </p:nvSpPr>
        <p:spPr>
          <a:xfrm>
            <a:off x="485271" y="2252296"/>
            <a:ext cx="6991445" cy="3970318"/>
          </a:xfrm>
          <a:prstGeom prst="rect">
            <a:avLst/>
          </a:prstGeom>
          <a:noFill/>
        </p:spPr>
        <p:txBody>
          <a:bodyPr wrap="square" rtlCol="0">
            <a:spAutoFit/>
          </a:bodyPr>
          <a:lstStyle/>
          <a:p>
            <a:r>
              <a:rPr lang="en-US" sz="3600" b="1" dirty="0">
                <a:solidFill>
                  <a:schemeClr val="accent1"/>
                </a:solidFill>
              </a:rPr>
              <a:t>A</a:t>
            </a:r>
            <a:r>
              <a:rPr lang="en-US" sz="3600" dirty="0">
                <a:solidFill>
                  <a:schemeClr val="accent1">
                    <a:lumMod val="40000"/>
                    <a:lumOff val="60000"/>
                  </a:schemeClr>
                </a:solidFill>
              </a:rPr>
              <a:t>	</a:t>
            </a:r>
            <a:r>
              <a:rPr lang="en-US" sz="3600" dirty="0">
                <a:solidFill>
                  <a:srgbClr val="000000"/>
                </a:solidFill>
              </a:rPr>
              <a:t>Old 	</a:t>
            </a:r>
          </a:p>
          <a:p>
            <a:r>
              <a:rPr lang="en-US" sz="3600" dirty="0">
                <a:solidFill>
                  <a:srgbClr val="000000"/>
                </a:solidFill>
              </a:rPr>
              <a:t>	</a:t>
            </a:r>
            <a:r>
              <a:rPr lang="en-US" sz="3600" dirty="0"/>
              <a:t>Public Domain</a:t>
            </a:r>
          </a:p>
          <a:p>
            <a:r>
              <a:rPr lang="en-US" sz="3600" dirty="0"/>
              <a:t>	Public sector data</a:t>
            </a:r>
          </a:p>
          <a:p>
            <a:r>
              <a:rPr lang="en-US" sz="3600" dirty="0">
                <a:solidFill>
                  <a:srgbClr val="000000"/>
                </a:solidFill>
              </a:rPr>
              <a:t>	Permission</a:t>
            </a:r>
          </a:p>
          <a:p>
            <a:r>
              <a:rPr lang="en-US" sz="3600" dirty="0">
                <a:solidFill>
                  <a:srgbClr val="000000"/>
                </a:solidFill>
              </a:rPr>
              <a:t>	</a:t>
            </a:r>
            <a:r>
              <a:rPr lang="en-US" sz="3600" dirty="0" err="1"/>
              <a:t>Licences</a:t>
            </a:r>
            <a:endParaRPr lang="en-US" sz="3600" dirty="0"/>
          </a:p>
          <a:p>
            <a:r>
              <a:rPr lang="en-US" sz="3600" dirty="0">
                <a:solidFill>
                  <a:srgbClr val="000000"/>
                </a:solidFill>
              </a:rPr>
              <a:t>	</a:t>
            </a:r>
            <a:r>
              <a:rPr lang="en-US" sz="3600" dirty="0"/>
              <a:t>Exceptions</a:t>
            </a:r>
          </a:p>
          <a:p>
            <a:r>
              <a:rPr lang="en-US" sz="3600" dirty="0">
                <a:solidFill>
                  <a:srgbClr val="000000"/>
                </a:solidFill>
              </a:rPr>
              <a:t>	</a:t>
            </a:r>
            <a:r>
              <a:rPr lang="en-US" sz="3600" b="1" dirty="0">
                <a:solidFill>
                  <a:srgbClr val="FF0000"/>
                </a:solidFill>
              </a:rPr>
              <a:t>Links</a:t>
            </a:r>
            <a:endParaRPr lang="en-US" sz="3600" dirty="0">
              <a:solidFill>
                <a:srgbClr val="000000"/>
              </a:solidFill>
            </a:endParaRPr>
          </a:p>
        </p:txBody>
      </p:sp>
    </p:spTree>
    <p:extLst>
      <p:ext uri="{BB962C8B-B14F-4D97-AF65-F5344CB8AC3E}">
        <p14:creationId xmlns:p14="http://schemas.microsoft.com/office/powerpoint/2010/main" val="3938473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www.retrievergroup.com</a:t>
            </a:r>
            <a:r>
              <a:rPr lang="en-US" sz="1000" dirty="0">
                <a:solidFill>
                  <a:srgbClr val="FFFFFF"/>
                </a:solidFill>
              </a:rPr>
              <a:t>/</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Case C-466/12 </a:t>
            </a:r>
            <a:r>
              <a:rPr lang="en-US" sz="3200" b="1" i="1" dirty="0" err="1">
                <a:solidFill>
                  <a:srgbClr val="FFFFFF"/>
                </a:solidFill>
              </a:rPr>
              <a:t>Svensson</a:t>
            </a:r>
            <a:r>
              <a:rPr lang="en-US" sz="3200" b="1" i="1" dirty="0">
                <a:solidFill>
                  <a:srgbClr val="FFFFFF"/>
                </a:solidFill>
              </a:rPr>
              <a:t> v Retriever Sverige AB</a:t>
            </a:r>
          </a:p>
        </p:txBody>
      </p:sp>
      <p:pic>
        <p:nvPicPr>
          <p:cNvPr id="11" name="Picture 10" descr="Graphical user interface, text, application, chat or text message&#10;&#10;Description automatically generated">
            <a:extLst>
              <a:ext uri="{FF2B5EF4-FFF2-40B4-BE49-F238E27FC236}">
                <a16:creationId xmlns:a16="http://schemas.microsoft.com/office/drawing/2014/main" id="{F6D264A8-442D-BD95-7EA6-1B083C476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04020"/>
            <a:ext cx="9143999" cy="4306485"/>
          </a:xfrm>
          <a:prstGeom prst="rect">
            <a:avLst/>
          </a:prstGeom>
        </p:spPr>
      </p:pic>
    </p:spTree>
    <p:extLst>
      <p:ext uri="{BB962C8B-B14F-4D97-AF65-F5344CB8AC3E}">
        <p14:creationId xmlns:p14="http://schemas.microsoft.com/office/powerpoint/2010/main" val="1590254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2" name="TextBox 1"/>
          <p:cNvSpPr txBox="1"/>
          <p:nvPr/>
        </p:nvSpPr>
        <p:spPr>
          <a:xfrm>
            <a:off x="2009156" y="3466739"/>
            <a:ext cx="184666" cy="369332"/>
          </a:xfrm>
          <a:prstGeom prst="rect">
            <a:avLst/>
          </a:prstGeom>
          <a:noFill/>
        </p:spPr>
        <p:txBody>
          <a:bodyPr wrap="none" rtlCol="0">
            <a:spAutoFit/>
          </a:bodyPr>
          <a:lstStyle/>
          <a:p>
            <a:endParaRPr lang="en-US"/>
          </a:p>
        </p:txBody>
      </p:sp>
      <p:pic>
        <p:nvPicPr>
          <p:cNvPr id="11" name="Graphic 10">
            <a:extLst>
              <a:ext uri="{FF2B5EF4-FFF2-40B4-BE49-F238E27FC236}">
                <a16:creationId xmlns:a16="http://schemas.microsoft.com/office/drawing/2014/main" id="{80E04684-E234-6B43-B19B-5EA275357E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84836" y="3221464"/>
            <a:ext cx="2626812" cy="1229213"/>
          </a:xfrm>
          <a:prstGeom prst="rect">
            <a:avLst/>
          </a:prstGeom>
        </p:spPr>
      </p:pic>
      <p:pic>
        <p:nvPicPr>
          <p:cNvPr id="2050" name="Picture 2" descr="Coding, Computer User, Man, Programmer, Programming">
            <a:extLst>
              <a:ext uri="{FF2B5EF4-FFF2-40B4-BE49-F238E27FC236}">
                <a16:creationId xmlns:a16="http://schemas.microsoft.com/office/drawing/2014/main" id="{B8FB1B9D-5E55-A140-8187-81ECF94854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13465" y="2522664"/>
            <a:ext cx="2626812" cy="26268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6CFF792-A82C-814D-A23F-CA02273203DE}"/>
              </a:ext>
            </a:extLst>
          </p:cNvPr>
          <p:cNvSpPr/>
          <p:nvPr/>
        </p:nvSpPr>
        <p:spPr>
          <a:xfrm>
            <a:off x="3626284" y="6506820"/>
            <a:ext cx="5517715" cy="261610"/>
          </a:xfrm>
          <a:prstGeom prst="rect">
            <a:avLst/>
          </a:prstGeom>
        </p:spPr>
        <p:txBody>
          <a:bodyPr wrap="square">
            <a:spAutoFit/>
          </a:bodyPr>
          <a:lstStyle/>
          <a:p>
            <a:r>
              <a:rPr lang="en-US" sz="1100" dirty="0">
                <a:solidFill>
                  <a:schemeClr val="bg1"/>
                </a:solidFill>
              </a:rPr>
              <a:t> </a:t>
            </a:r>
          </a:p>
        </p:txBody>
      </p:sp>
      <p:pic>
        <p:nvPicPr>
          <p:cNvPr id="11266" name="Picture 2">
            <a:extLst>
              <a:ext uri="{FF2B5EF4-FFF2-40B4-BE49-F238E27FC236}">
                <a16:creationId xmlns:a16="http://schemas.microsoft.com/office/drawing/2014/main" id="{E3839CDF-59C9-9943-A990-83FF730DF5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207" y="2639204"/>
            <a:ext cx="2200987" cy="24929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430C576-0E7E-CA48-9A03-9729328E61DE}"/>
              </a:ext>
            </a:extLst>
          </p:cNvPr>
          <p:cNvSpPr txBox="1"/>
          <p:nvPr/>
        </p:nvSpPr>
        <p:spPr>
          <a:xfrm>
            <a:off x="8030641" y="2758853"/>
            <a:ext cx="1162941" cy="2139047"/>
          </a:xfrm>
          <a:prstGeom prst="rect">
            <a:avLst/>
          </a:prstGeom>
          <a:noFill/>
        </p:spPr>
        <p:txBody>
          <a:bodyPr wrap="square" rtlCol="0">
            <a:spAutoFit/>
          </a:bodyPr>
          <a:lstStyle/>
          <a:p>
            <a:pPr algn="ctr">
              <a:spcAft>
                <a:spcPts val="600"/>
              </a:spcAft>
            </a:pPr>
            <a:r>
              <a:rPr lang="en-US" dirty="0"/>
              <a:t>hosting /</a:t>
            </a:r>
          </a:p>
          <a:p>
            <a:pPr algn="ctr">
              <a:spcAft>
                <a:spcPts val="600"/>
              </a:spcAft>
            </a:pPr>
            <a:r>
              <a:rPr lang="en-US" dirty="0"/>
              <a:t> sharing</a:t>
            </a:r>
          </a:p>
          <a:p>
            <a:pPr algn="ctr">
              <a:spcAft>
                <a:spcPts val="600"/>
              </a:spcAft>
            </a:pPr>
            <a:endParaRPr lang="en-US" dirty="0"/>
          </a:p>
          <a:p>
            <a:pPr algn="ctr">
              <a:spcAft>
                <a:spcPts val="600"/>
              </a:spcAft>
            </a:pPr>
            <a:r>
              <a:rPr lang="en-US" dirty="0"/>
              <a:t>streaming</a:t>
            </a:r>
          </a:p>
          <a:p>
            <a:pPr algn="ctr">
              <a:spcAft>
                <a:spcPts val="600"/>
              </a:spcAft>
            </a:pPr>
            <a:r>
              <a:rPr lang="en-US" dirty="0"/>
              <a:t>/torrents</a:t>
            </a:r>
          </a:p>
          <a:p>
            <a:pPr algn="ctr">
              <a:spcAft>
                <a:spcPts val="600"/>
              </a:spcAft>
            </a:pPr>
            <a:endParaRPr lang="en-US" dirty="0"/>
          </a:p>
        </p:txBody>
      </p:sp>
      <p:cxnSp>
        <p:nvCxnSpPr>
          <p:cNvPr id="5" name="Straight Arrow Connector 4">
            <a:extLst>
              <a:ext uri="{FF2B5EF4-FFF2-40B4-BE49-F238E27FC236}">
                <a16:creationId xmlns:a16="http://schemas.microsoft.com/office/drawing/2014/main" id="{4597A79C-24D4-374C-94C2-2597AC9FE742}"/>
              </a:ext>
            </a:extLst>
          </p:cNvPr>
          <p:cNvCxnSpPr/>
          <p:nvPr/>
        </p:nvCxnSpPr>
        <p:spPr>
          <a:xfrm>
            <a:off x="2574098" y="3403948"/>
            <a:ext cx="3945699" cy="0"/>
          </a:xfrm>
          <a:prstGeom prst="straightConnector1">
            <a:avLst/>
          </a:prstGeom>
          <a:ln w="5080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B9CF871-F0EA-134D-8D58-AA26CCF649C8}"/>
              </a:ext>
            </a:extLst>
          </p:cNvPr>
          <p:cNvCxnSpPr>
            <a:cxnSpLocks/>
          </p:cNvCxnSpPr>
          <p:nvPr/>
        </p:nvCxnSpPr>
        <p:spPr>
          <a:xfrm flipH="1">
            <a:off x="2574098" y="4274414"/>
            <a:ext cx="3854717" cy="0"/>
          </a:xfrm>
          <a:prstGeom prst="straightConnector1">
            <a:avLst/>
          </a:prstGeom>
          <a:ln w="5080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3554" name="Picture 2">
            <a:extLst>
              <a:ext uri="{FF2B5EF4-FFF2-40B4-BE49-F238E27FC236}">
                <a16:creationId xmlns:a16="http://schemas.microsoft.com/office/drawing/2014/main" id="{667C4899-9F83-0845-BAEC-124369BC4D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2841" y="4027341"/>
            <a:ext cx="870559" cy="8705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95925883-9FE8-E94A-A7D2-E4FB791EB8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7027" y="1564172"/>
            <a:ext cx="2437918" cy="103057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911E5F3-0239-F547-831D-73A865D539DA}"/>
              </a:ext>
            </a:extLst>
          </p:cNvPr>
          <p:cNvSpPr txBox="1"/>
          <p:nvPr/>
        </p:nvSpPr>
        <p:spPr>
          <a:xfrm>
            <a:off x="3162300" y="6497218"/>
            <a:ext cx="596900" cy="246221"/>
          </a:xfrm>
          <a:prstGeom prst="rect">
            <a:avLst/>
          </a:prstGeom>
          <a:noFill/>
        </p:spPr>
        <p:txBody>
          <a:bodyPr wrap="square" rtlCol="0">
            <a:spAutoFit/>
          </a:bodyPr>
          <a:lstStyle/>
          <a:p>
            <a:r>
              <a:rPr lang="en-US" sz="1000" dirty="0">
                <a:solidFill>
                  <a:srgbClr val="FFFFFF"/>
                </a:solidFill>
              </a:rPr>
              <a:t>; image:</a:t>
            </a:r>
          </a:p>
        </p:txBody>
      </p:sp>
      <p:pic>
        <p:nvPicPr>
          <p:cNvPr id="28" name="Picture 27" descr="Torrent, Logo, Utorrent, Bittotorrent, Client, Software">
            <a:extLst>
              <a:ext uri="{FF2B5EF4-FFF2-40B4-BE49-F238E27FC236}">
                <a16:creationId xmlns:a16="http://schemas.microsoft.com/office/drawing/2014/main" id="{15A3F520-5B6B-E148-9EEF-31A38070D3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384091">
            <a:off x="6606697" y="3287230"/>
            <a:ext cx="1196939" cy="11969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BD5BAA-04C6-76E2-A841-67A7F44010D8}"/>
              </a:ext>
            </a:extLst>
          </p:cNvPr>
          <p:cNvSpPr txBox="1"/>
          <p:nvPr/>
        </p:nvSpPr>
        <p:spPr>
          <a:xfrm>
            <a:off x="213465" y="2485086"/>
            <a:ext cx="3093406" cy="2754600"/>
          </a:xfrm>
          <a:prstGeom prst="rect">
            <a:avLst/>
          </a:prstGeom>
          <a:noFill/>
        </p:spPr>
        <p:txBody>
          <a:bodyPr wrap="square" rtlCol="0">
            <a:spAutoFit/>
          </a:bodyPr>
          <a:lstStyle/>
          <a:p>
            <a:pPr>
              <a:spcAft>
                <a:spcPts val="600"/>
              </a:spcAft>
            </a:pPr>
            <a:r>
              <a:rPr lang="en-US" dirty="0"/>
              <a:t>Customer             </a:t>
            </a:r>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sz="1200" dirty="0"/>
          </a:p>
          <a:p>
            <a:pPr>
              <a:spcAft>
                <a:spcPts val="600"/>
              </a:spcAft>
            </a:pPr>
            <a:r>
              <a:rPr lang="en-US" dirty="0"/>
              <a:t>Uploader		    Downloader </a:t>
            </a:r>
          </a:p>
        </p:txBody>
      </p:sp>
      <p:grpSp>
        <p:nvGrpSpPr>
          <p:cNvPr id="7" name="Group 6">
            <a:extLst>
              <a:ext uri="{FF2B5EF4-FFF2-40B4-BE49-F238E27FC236}">
                <a16:creationId xmlns:a16="http://schemas.microsoft.com/office/drawing/2014/main" id="{C1C50E32-2616-4020-CDB2-418FE80516FB}"/>
              </a:ext>
            </a:extLst>
          </p:cNvPr>
          <p:cNvGrpSpPr/>
          <p:nvPr/>
        </p:nvGrpSpPr>
        <p:grpSpPr>
          <a:xfrm>
            <a:off x="0" y="431512"/>
            <a:ext cx="9144000" cy="1455536"/>
            <a:chOff x="0" y="431512"/>
            <a:chExt cx="9144000" cy="1455536"/>
          </a:xfrm>
        </p:grpSpPr>
        <p:sp>
          <p:nvSpPr>
            <p:cNvPr id="4" name="TextBox 3">
              <a:extLst>
                <a:ext uri="{FF2B5EF4-FFF2-40B4-BE49-F238E27FC236}">
                  <a16:creationId xmlns:a16="http://schemas.microsoft.com/office/drawing/2014/main" id="{148AA077-56C3-B3B3-2583-411EA8EEEA08}"/>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What do you do?</a:t>
              </a:r>
              <a:endParaRPr lang="en-US" sz="3200" b="1" i="1" dirty="0">
                <a:solidFill>
                  <a:srgbClr val="FFFFFF"/>
                </a:solidFill>
              </a:endParaRPr>
            </a:p>
          </p:txBody>
        </p:sp>
        <p:sp>
          <p:nvSpPr>
            <p:cNvPr id="6" name="Left-Right Arrow 5">
              <a:extLst>
                <a:ext uri="{FF2B5EF4-FFF2-40B4-BE49-F238E27FC236}">
                  <a16:creationId xmlns:a16="http://schemas.microsoft.com/office/drawing/2014/main" id="{5BC27F1B-8264-3348-017E-38C1314C22BB}"/>
                </a:ext>
              </a:extLst>
            </p:cNvPr>
            <p:cNvSpPr/>
            <p:nvPr/>
          </p:nvSpPr>
          <p:spPr>
            <a:xfrm rot="7566512">
              <a:off x="3830570" y="1070199"/>
              <a:ext cx="1059178" cy="574519"/>
            </a:xfrm>
            <a:prstGeom prst="leftRightArrow">
              <a:avLst/>
            </a:prstGeom>
            <a:gradFill flip="none" rotWithShape="1">
              <a:gsLst>
                <a:gs pos="0">
                  <a:srgbClr val="759484"/>
                </a:gs>
                <a:gs pos="47000">
                  <a:srgbClr val="92D050"/>
                </a:gs>
                <a:gs pos="99000">
                  <a:srgbClr val="D6D341"/>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352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5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2" name="TextBox 1"/>
          <p:cNvSpPr txBox="1"/>
          <p:nvPr/>
        </p:nvSpPr>
        <p:spPr>
          <a:xfrm>
            <a:off x="2009156" y="3466739"/>
            <a:ext cx="184666" cy="369332"/>
          </a:xfrm>
          <a:prstGeom prst="rect">
            <a:avLst/>
          </a:prstGeom>
          <a:noFill/>
        </p:spPr>
        <p:txBody>
          <a:bodyPr wrap="none" rtlCol="0">
            <a:spAutoFit/>
          </a:bodyPr>
          <a:lstStyle/>
          <a:p>
            <a:endParaRPr lang="en-US"/>
          </a:p>
        </p:txBody>
      </p:sp>
      <p:pic>
        <p:nvPicPr>
          <p:cNvPr id="11" name="Graphic 10">
            <a:extLst>
              <a:ext uri="{FF2B5EF4-FFF2-40B4-BE49-F238E27FC236}">
                <a16:creationId xmlns:a16="http://schemas.microsoft.com/office/drawing/2014/main" id="{80E04684-E234-6B43-B19B-5EA275357E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84836" y="3221464"/>
            <a:ext cx="2626812" cy="1229213"/>
          </a:xfrm>
          <a:prstGeom prst="rect">
            <a:avLst/>
          </a:prstGeom>
        </p:spPr>
      </p:pic>
      <p:pic>
        <p:nvPicPr>
          <p:cNvPr id="2050" name="Picture 2" descr="Coding, Computer User, Man, Programmer, Programming">
            <a:extLst>
              <a:ext uri="{FF2B5EF4-FFF2-40B4-BE49-F238E27FC236}">
                <a16:creationId xmlns:a16="http://schemas.microsoft.com/office/drawing/2014/main" id="{B8FB1B9D-5E55-A140-8187-81ECF94854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13465" y="2522664"/>
            <a:ext cx="2626812" cy="26268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6CFF792-A82C-814D-A23F-CA02273203DE}"/>
              </a:ext>
            </a:extLst>
          </p:cNvPr>
          <p:cNvSpPr/>
          <p:nvPr/>
        </p:nvSpPr>
        <p:spPr>
          <a:xfrm>
            <a:off x="3626284" y="6506820"/>
            <a:ext cx="5517715" cy="261610"/>
          </a:xfrm>
          <a:prstGeom prst="rect">
            <a:avLst/>
          </a:prstGeom>
        </p:spPr>
        <p:txBody>
          <a:bodyPr wrap="square">
            <a:spAutoFit/>
          </a:bodyPr>
          <a:lstStyle/>
          <a:p>
            <a:r>
              <a:rPr lang="en-US" sz="1100" dirty="0">
                <a:solidFill>
                  <a:schemeClr val="bg1"/>
                </a:solidFill>
              </a:rPr>
              <a:t> </a:t>
            </a:r>
          </a:p>
        </p:txBody>
      </p:sp>
      <p:pic>
        <p:nvPicPr>
          <p:cNvPr id="11266" name="Picture 2">
            <a:extLst>
              <a:ext uri="{FF2B5EF4-FFF2-40B4-BE49-F238E27FC236}">
                <a16:creationId xmlns:a16="http://schemas.microsoft.com/office/drawing/2014/main" id="{E3839CDF-59C9-9943-A990-83FF730DF5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207" y="2639204"/>
            <a:ext cx="2200987" cy="24929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430C576-0E7E-CA48-9A03-9729328E61DE}"/>
              </a:ext>
            </a:extLst>
          </p:cNvPr>
          <p:cNvSpPr txBox="1"/>
          <p:nvPr/>
        </p:nvSpPr>
        <p:spPr>
          <a:xfrm>
            <a:off x="8030641" y="2758853"/>
            <a:ext cx="1162941" cy="2139047"/>
          </a:xfrm>
          <a:prstGeom prst="rect">
            <a:avLst/>
          </a:prstGeom>
          <a:noFill/>
        </p:spPr>
        <p:txBody>
          <a:bodyPr wrap="square" rtlCol="0">
            <a:spAutoFit/>
          </a:bodyPr>
          <a:lstStyle/>
          <a:p>
            <a:pPr algn="ctr">
              <a:spcAft>
                <a:spcPts val="600"/>
              </a:spcAft>
            </a:pPr>
            <a:r>
              <a:rPr lang="en-US" dirty="0"/>
              <a:t>hosting /</a:t>
            </a:r>
          </a:p>
          <a:p>
            <a:pPr algn="ctr">
              <a:spcAft>
                <a:spcPts val="600"/>
              </a:spcAft>
            </a:pPr>
            <a:r>
              <a:rPr lang="en-US" dirty="0"/>
              <a:t> sharing</a:t>
            </a:r>
          </a:p>
          <a:p>
            <a:pPr algn="ctr">
              <a:spcAft>
                <a:spcPts val="600"/>
              </a:spcAft>
            </a:pPr>
            <a:endParaRPr lang="en-US" dirty="0"/>
          </a:p>
          <a:p>
            <a:pPr algn="ctr">
              <a:spcAft>
                <a:spcPts val="600"/>
              </a:spcAft>
            </a:pPr>
            <a:r>
              <a:rPr lang="en-US" dirty="0"/>
              <a:t>streaming</a:t>
            </a:r>
          </a:p>
          <a:p>
            <a:pPr algn="ctr">
              <a:spcAft>
                <a:spcPts val="600"/>
              </a:spcAft>
            </a:pPr>
            <a:r>
              <a:rPr lang="en-US" dirty="0"/>
              <a:t>/torrents</a:t>
            </a:r>
          </a:p>
          <a:p>
            <a:pPr algn="ctr">
              <a:spcAft>
                <a:spcPts val="600"/>
              </a:spcAft>
            </a:pPr>
            <a:endParaRPr lang="en-US" dirty="0"/>
          </a:p>
        </p:txBody>
      </p:sp>
      <p:cxnSp>
        <p:nvCxnSpPr>
          <p:cNvPr id="5" name="Straight Arrow Connector 4">
            <a:extLst>
              <a:ext uri="{FF2B5EF4-FFF2-40B4-BE49-F238E27FC236}">
                <a16:creationId xmlns:a16="http://schemas.microsoft.com/office/drawing/2014/main" id="{4597A79C-24D4-374C-94C2-2597AC9FE742}"/>
              </a:ext>
            </a:extLst>
          </p:cNvPr>
          <p:cNvCxnSpPr/>
          <p:nvPr/>
        </p:nvCxnSpPr>
        <p:spPr>
          <a:xfrm>
            <a:off x="2574098" y="3403948"/>
            <a:ext cx="3945699" cy="0"/>
          </a:xfrm>
          <a:prstGeom prst="straightConnector1">
            <a:avLst/>
          </a:prstGeom>
          <a:ln w="5080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B9CF871-F0EA-134D-8D58-AA26CCF649C8}"/>
              </a:ext>
            </a:extLst>
          </p:cNvPr>
          <p:cNvCxnSpPr>
            <a:cxnSpLocks/>
          </p:cNvCxnSpPr>
          <p:nvPr/>
        </p:nvCxnSpPr>
        <p:spPr>
          <a:xfrm flipH="1">
            <a:off x="2574098" y="4274414"/>
            <a:ext cx="3854717" cy="0"/>
          </a:xfrm>
          <a:prstGeom prst="straightConnector1">
            <a:avLst/>
          </a:prstGeom>
          <a:ln w="50800">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3554" name="Picture 2">
            <a:extLst>
              <a:ext uri="{FF2B5EF4-FFF2-40B4-BE49-F238E27FC236}">
                <a16:creationId xmlns:a16="http://schemas.microsoft.com/office/drawing/2014/main" id="{667C4899-9F83-0845-BAEC-124369BC4D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2841" y="4027341"/>
            <a:ext cx="870559" cy="8705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95925883-9FE8-E94A-A7D2-E4FB791EB8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7027" y="1564172"/>
            <a:ext cx="2437918" cy="103057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911E5F3-0239-F547-831D-73A865D539DA}"/>
              </a:ext>
            </a:extLst>
          </p:cNvPr>
          <p:cNvSpPr txBox="1"/>
          <p:nvPr/>
        </p:nvSpPr>
        <p:spPr>
          <a:xfrm>
            <a:off x="3162300" y="6497218"/>
            <a:ext cx="596900" cy="246221"/>
          </a:xfrm>
          <a:prstGeom prst="rect">
            <a:avLst/>
          </a:prstGeom>
          <a:noFill/>
        </p:spPr>
        <p:txBody>
          <a:bodyPr wrap="square" rtlCol="0">
            <a:spAutoFit/>
          </a:bodyPr>
          <a:lstStyle/>
          <a:p>
            <a:r>
              <a:rPr lang="en-US" sz="1000" dirty="0">
                <a:solidFill>
                  <a:srgbClr val="FFFFFF"/>
                </a:solidFill>
              </a:rPr>
              <a:t>; image:</a:t>
            </a:r>
          </a:p>
        </p:txBody>
      </p:sp>
      <p:pic>
        <p:nvPicPr>
          <p:cNvPr id="28" name="Picture 27" descr="Torrent, Logo, Utorrent, Bittotorrent, Client, Software">
            <a:extLst>
              <a:ext uri="{FF2B5EF4-FFF2-40B4-BE49-F238E27FC236}">
                <a16:creationId xmlns:a16="http://schemas.microsoft.com/office/drawing/2014/main" id="{15A3F520-5B6B-E148-9EEF-31A38070D3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384091">
            <a:off x="6606697" y="3287230"/>
            <a:ext cx="1196939" cy="11969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BD5BAA-04C6-76E2-A841-67A7F44010D8}"/>
              </a:ext>
            </a:extLst>
          </p:cNvPr>
          <p:cNvSpPr txBox="1"/>
          <p:nvPr/>
        </p:nvSpPr>
        <p:spPr>
          <a:xfrm>
            <a:off x="213465" y="2485086"/>
            <a:ext cx="3093406" cy="2754600"/>
          </a:xfrm>
          <a:prstGeom prst="rect">
            <a:avLst/>
          </a:prstGeom>
          <a:noFill/>
        </p:spPr>
        <p:txBody>
          <a:bodyPr wrap="square" rtlCol="0">
            <a:spAutoFit/>
          </a:bodyPr>
          <a:lstStyle/>
          <a:p>
            <a:pPr>
              <a:spcAft>
                <a:spcPts val="600"/>
              </a:spcAft>
            </a:pPr>
            <a:r>
              <a:rPr lang="en-US" dirty="0"/>
              <a:t>Customer             </a:t>
            </a:r>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sz="1200" dirty="0"/>
          </a:p>
          <a:p>
            <a:pPr>
              <a:spcAft>
                <a:spcPts val="600"/>
              </a:spcAft>
            </a:pPr>
            <a:r>
              <a:rPr lang="en-US" dirty="0"/>
              <a:t>Uploader		    Downloader </a:t>
            </a:r>
          </a:p>
        </p:txBody>
      </p:sp>
      <p:grpSp>
        <p:nvGrpSpPr>
          <p:cNvPr id="6" name="Group 5">
            <a:extLst>
              <a:ext uri="{FF2B5EF4-FFF2-40B4-BE49-F238E27FC236}">
                <a16:creationId xmlns:a16="http://schemas.microsoft.com/office/drawing/2014/main" id="{4147399B-CD55-9E48-9CE3-D13A914DFBB5}"/>
              </a:ext>
            </a:extLst>
          </p:cNvPr>
          <p:cNvGrpSpPr/>
          <p:nvPr/>
        </p:nvGrpSpPr>
        <p:grpSpPr>
          <a:xfrm>
            <a:off x="0" y="431512"/>
            <a:ext cx="9144000" cy="2856999"/>
            <a:chOff x="0" y="431512"/>
            <a:chExt cx="9144000" cy="2856999"/>
          </a:xfrm>
        </p:grpSpPr>
        <p:sp>
          <p:nvSpPr>
            <p:cNvPr id="18" name="Left-Right Arrow 17">
              <a:extLst>
                <a:ext uri="{FF2B5EF4-FFF2-40B4-BE49-F238E27FC236}">
                  <a16:creationId xmlns:a16="http://schemas.microsoft.com/office/drawing/2014/main" id="{082551C3-F3B5-2440-B2D7-214B0D31FC5F}"/>
                </a:ext>
              </a:extLst>
            </p:cNvPr>
            <p:cNvSpPr/>
            <p:nvPr/>
          </p:nvSpPr>
          <p:spPr>
            <a:xfrm rot="3269393">
              <a:off x="3879663" y="2471662"/>
              <a:ext cx="1059178" cy="574519"/>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8AA077-56C3-B3B3-2583-411EA8EEEA08}"/>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Injunctions</a:t>
              </a:r>
              <a:endParaRPr lang="en-US" sz="3200" b="1" i="1" dirty="0">
                <a:solidFill>
                  <a:srgbClr val="FFFFFF"/>
                </a:solidFill>
              </a:endParaRPr>
            </a:p>
          </p:txBody>
        </p:sp>
      </p:grpSp>
    </p:spTree>
    <p:extLst>
      <p:ext uri="{BB962C8B-B14F-4D97-AF65-F5344CB8AC3E}">
        <p14:creationId xmlns:p14="http://schemas.microsoft.com/office/powerpoint/2010/main" val="263703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5-30 at 12.56.35.png">
            <a:extLst>
              <a:ext uri="{FF2B5EF4-FFF2-40B4-BE49-F238E27FC236}">
                <a16:creationId xmlns:a16="http://schemas.microsoft.com/office/drawing/2014/main" id="{60F7A778-5C69-7646-A2FD-C30920E73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287"/>
            <a:ext cx="9144000" cy="5479764"/>
          </a:xfrm>
          <a:prstGeom prst="rect">
            <a:avLst/>
          </a:prstGeom>
        </p:spPr>
      </p:pic>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a:t>
            </a:r>
            <a:r>
              <a:rPr lang="en-US" sz="1000" dirty="0" err="1">
                <a:solidFill>
                  <a:srgbClr val="FFFFFF"/>
                </a:solidFill>
              </a:rPr>
              <a:t>image:http</a:t>
            </a:r>
            <a:r>
              <a:rPr lang="en-US" sz="1000" dirty="0">
                <a:solidFill>
                  <a:srgbClr val="FFFFFF"/>
                </a:solidFill>
              </a:rPr>
              <a:t>://</a:t>
            </a:r>
            <a:r>
              <a:rPr lang="en-US" sz="1000" dirty="0" err="1">
                <a:solidFill>
                  <a:srgbClr val="FFFFFF"/>
                </a:solidFill>
              </a:rPr>
              <a:t>www.irishstatutebook.ie</a:t>
            </a:r>
            <a:r>
              <a:rPr lang="en-US" sz="1000" dirty="0">
                <a:solidFill>
                  <a:srgbClr val="FFFFFF"/>
                </a:solidFill>
              </a:rPr>
              <a:t>/2000/</a:t>
            </a:r>
            <a:r>
              <a:rPr lang="en-US" sz="1000" dirty="0" err="1">
                <a:solidFill>
                  <a:srgbClr val="FFFFFF"/>
                </a:solidFill>
              </a:rPr>
              <a:t>en</a:t>
            </a:r>
            <a:r>
              <a:rPr lang="en-US" sz="1000" dirty="0">
                <a:solidFill>
                  <a:srgbClr val="FFFFFF"/>
                </a:solidFill>
              </a:rPr>
              <a:t>/act/pub/0028/</a:t>
            </a:r>
            <a:r>
              <a:rPr lang="en-US" sz="1000" dirty="0" err="1">
                <a:solidFill>
                  <a:srgbClr val="FFFFFF"/>
                </a:solidFill>
              </a:rPr>
              <a:t>index.html</a:t>
            </a:r>
            <a:r>
              <a:rPr lang="en-US" sz="1000" dirty="0">
                <a:solidFill>
                  <a:srgbClr val="FFFFFF"/>
                </a:solidFill>
              </a:rPr>
              <a:t> </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Copyright and Related Rights Act, 2000</a:t>
            </a:r>
          </a:p>
        </p:txBody>
      </p:sp>
    </p:spTree>
    <p:extLst>
      <p:ext uri="{BB962C8B-B14F-4D97-AF65-F5344CB8AC3E}">
        <p14:creationId xmlns:p14="http://schemas.microsoft.com/office/powerpoint/2010/main" val="1631534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a:t>
            </a:r>
            <a:r>
              <a:rPr lang="en-US" sz="1000" dirty="0" err="1">
                <a:solidFill>
                  <a:srgbClr val="FFFFFF"/>
                </a:solidFill>
              </a:rPr>
              <a:t>www.dri.ie</a:t>
            </a:r>
            <a:r>
              <a:rPr lang="en-US" sz="1000" dirty="0">
                <a:solidFill>
                  <a:srgbClr val="FFFFFF"/>
                </a:solidFill>
              </a:rPr>
              <a:t>/public-lecture-copyright-digital-arts-and-humanities-dr-eoin-odell </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Concluding Advice</a:t>
            </a:r>
            <a:endParaRPr lang="en-US" sz="3200" b="1" i="1" dirty="0">
              <a:solidFill>
                <a:srgbClr val="FFFFFF"/>
              </a:solidFill>
            </a:endParaRPr>
          </a:p>
        </p:txBody>
      </p:sp>
      <p:pic>
        <p:nvPicPr>
          <p:cNvPr id="2" name="Picture 1">
            <a:extLst>
              <a:ext uri="{FF2B5EF4-FFF2-40B4-BE49-F238E27FC236}">
                <a16:creationId xmlns:a16="http://schemas.microsoft.com/office/drawing/2014/main" id="{D6A13C35-BFBF-FFBD-283F-39A6B983BD58}"/>
              </a:ext>
            </a:extLst>
          </p:cNvPr>
          <p:cNvPicPr>
            <a:picLocks noChangeAspect="1"/>
          </p:cNvPicPr>
          <p:nvPr/>
        </p:nvPicPr>
        <p:blipFill>
          <a:blip r:embed="rId3"/>
          <a:stretch>
            <a:fillRect/>
          </a:stretch>
        </p:blipFill>
        <p:spPr>
          <a:xfrm>
            <a:off x="1354238" y="1453244"/>
            <a:ext cx="6992555" cy="5042806"/>
          </a:xfrm>
          <a:prstGeom prst="rect">
            <a:avLst/>
          </a:prstGeom>
        </p:spPr>
      </p:pic>
    </p:spTree>
    <p:extLst>
      <p:ext uri="{BB962C8B-B14F-4D97-AF65-F5344CB8AC3E}">
        <p14:creationId xmlns:p14="http://schemas.microsoft.com/office/powerpoint/2010/main" val="3030426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Censorship">
            <a:extLst>
              <a:ext uri="{FF2B5EF4-FFF2-40B4-BE49-F238E27FC236}">
                <a16:creationId xmlns:a16="http://schemas.microsoft.com/office/drawing/2014/main" id="{8D33D36C-9AE1-2A46-B71D-E31A29714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291" y="1447799"/>
            <a:ext cx="6616527" cy="504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via https://</a:t>
            </a:r>
            <a:r>
              <a:rPr lang="en-US" sz="1000" dirty="0" err="1">
                <a:solidFill>
                  <a:srgbClr val="FFFFFF"/>
                </a:solidFill>
              </a:rPr>
              <a:t>www.drooker.com</a:t>
            </a:r>
            <a:r>
              <a:rPr lang="en-US" sz="1000" dirty="0">
                <a:solidFill>
                  <a:srgbClr val="FFFFFF"/>
                </a:solidFill>
              </a:rPr>
              <a:t>/illustrations</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Censorship</a:t>
            </a:r>
          </a:p>
        </p:txBody>
      </p:sp>
    </p:spTree>
    <p:extLst>
      <p:ext uri="{BB962C8B-B14F-4D97-AF65-F5344CB8AC3E}">
        <p14:creationId xmlns:p14="http://schemas.microsoft.com/office/powerpoint/2010/main" val="2350828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Censorship">
            <a:extLst>
              <a:ext uri="{FF2B5EF4-FFF2-40B4-BE49-F238E27FC236}">
                <a16:creationId xmlns:a16="http://schemas.microsoft.com/office/drawing/2014/main" id="{8D33D36C-9AE1-2A46-B71D-E31A29714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291" y="1447799"/>
            <a:ext cx="6616527" cy="504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via https://</a:t>
            </a:r>
            <a:r>
              <a:rPr lang="en-US" sz="1000" dirty="0" err="1">
                <a:solidFill>
                  <a:srgbClr val="FFFFFF"/>
                </a:solidFill>
              </a:rPr>
              <a:t>www.drooker.com</a:t>
            </a:r>
            <a:r>
              <a:rPr lang="en-US" sz="1000" dirty="0">
                <a:solidFill>
                  <a:srgbClr val="FFFFFF"/>
                </a:solidFill>
              </a:rPr>
              <a:t>/illustrations</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Censorship</a:t>
            </a:r>
          </a:p>
        </p:txBody>
      </p:sp>
      <p:sp>
        <p:nvSpPr>
          <p:cNvPr id="2" name="TextBox 1">
            <a:extLst>
              <a:ext uri="{FF2B5EF4-FFF2-40B4-BE49-F238E27FC236}">
                <a16:creationId xmlns:a16="http://schemas.microsoft.com/office/drawing/2014/main" id="{28E7D2AF-0F0F-8DE2-AB01-3A39D53702FB}"/>
              </a:ext>
            </a:extLst>
          </p:cNvPr>
          <p:cNvSpPr txBox="1"/>
          <p:nvPr/>
        </p:nvSpPr>
        <p:spPr>
          <a:xfrm>
            <a:off x="1131290" y="3429000"/>
            <a:ext cx="2031009" cy="584775"/>
          </a:xfrm>
          <a:prstGeom prst="rect">
            <a:avLst/>
          </a:prstGeom>
          <a:solidFill>
            <a:schemeClr val="bg1">
              <a:alpha val="50000"/>
            </a:schemeClr>
          </a:solidFill>
        </p:spPr>
        <p:txBody>
          <a:bodyPr wrap="square" rtlCol="0">
            <a:spAutoFit/>
          </a:bodyPr>
          <a:lstStyle/>
          <a:p>
            <a:pPr algn="ctr"/>
            <a:r>
              <a:rPr lang="en-US" sz="3200" dirty="0"/>
              <a:t> </a:t>
            </a:r>
            <a:r>
              <a:rPr lang="en-US" sz="3200" b="1" dirty="0"/>
              <a:t>Private</a:t>
            </a:r>
          </a:p>
        </p:txBody>
      </p:sp>
    </p:spTree>
    <p:extLst>
      <p:ext uri="{BB962C8B-B14F-4D97-AF65-F5344CB8AC3E}">
        <p14:creationId xmlns:p14="http://schemas.microsoft.com/office/powerpoint/2010/main" val="3229554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Censorship">
            <a:extLst>
              <a:ext uri="{FF2B5EF4-FFF2-40B4-BE49-F238E27FC236}">
                <a16:creationId xmlns:a16="http://schemas.microsoft.com/office/drawing/2014/main" id="{8D33D36C-9AE1-2A46-B71D-E31A29714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291" y="1447799"/>
            <a:ext cx="6616527" cy="504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via https://</a:t>
            </a:r>
            <a:r>
              <a:rPr lang="en-US" sz="1000" dirty="0" err="1">
                <a:solidFill>
                  <a:srgbClr val="FFFFFF"/>
                </a:solidFill>
              </a:rPr>
              <a:t>www.drooker.com</a:t>
            </a:r>
            <a:r>
              <a:rPr lang="en-US" sz="1000" dirty="0">
                <a:solidFill>
                  <a:srgbClr val="FFFFFF"/>
                </a:solidFill>
              </a:rPr>
              <a:t>/illustrations</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Censorship</a:t>
            </a:r>
          </a:p>
        </p:txBody>
      </p:sp>
      <p:sp>
        <p:nvSpPr>
          <p:cNvPr id="2" name="TextBox 1">
            <a:extLst>
              <a:ext uri="{FF2B5EF4-FFF2-40B4-BE49-F238E27FC236}">
                <a16:creationId xmlns:a16="http://schemas.microsoft.com/office/drawing/2014/main" id="{28E7D2AF-0F0F-8DE2-AB01-3A39D53702FB}"/>
              </a:ext>
            </a:extLst>
          </p:cNvPr>
          <p:cNvSpPr txBox="1"/>
          <p:nvPr/>
        </p:nvSpPr>
        <p:spPr>
          <a:xfrm>
            <a:off x="5716809" y="3384050"/>
            <a:ext cx="2031009" cy="584775"/>
          </a:xfrm>
          <a:prstGeom prst="rect">
            <a:avLst/>
          </a:prstGeom>
          <a:solidFill>
            <a:schemeClr val="bg1">
              <a:alpha val="50000"/>
            </a:schemeClr>
          </a:solidFill>
        </p:spPr>
        <p:txBody>
          <a:bodyPr wrap="square" rtlCol="0">
            <a:spAutoFit/>
          </a:bodyPr>
          <a:lstStyle/>
          <a:p>
            <a:pPr algn="ctr"/>
            <a:r>
              <a:rPr lang="en-US" sz="3200" dirty="0"/>
              <a:t> </a:t>
            </a:r>
            <a:r>
              <a:rPr lang="en-US" sz="3200" b="1" dirty="0"/>
              <a:t>Public</a:t>
            </a:r>
          </a:p>
        </p:txBody>
      </p:sp>
    </p:spTree>
    <p:extLst>
      <p:ext uri="{BB962C8B-B14F-4D97-AF65-F5344CB8AC3E}">
        <p14:creationId xmlns:p14="http://schemas.microsoft.com/office/powerpoint/2010/main" val="411874440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Censorship">
            <a:extLst>
              <a:ext uri="{FF2B5EF4-FFF2-40B4-BE49-F238E27FC236}">
                <a16:creationId xmlns:a16="http://schemas.microsoft.com/office/drawing/2014/main" id="{8D33D36C-9AE1-2A46-B71D-E31A29714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291" y="1447799"/>
            <a:ext cx="6616527" cy="504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via https://</a:t>
            </a:r>
            <a:r>
              <a:rPr lang="en-US" sz="1000" dirty="0" err="1">
                <a:solidFill>
                  <a:srgbClr val="FFFFFF"/>
                </a:solidFill>
              </a:rPr>
              <a:t>www.drooker.com</a:t>
            </a:r>
            <a:r>
              <a:rPr lang="en-US" sz="1000" dirty="0">
                <a:solidFill>
                  <a:srgbClr val="FFFFFF"/>
                </a:solidFill>
              </a:rPr>
              <a:t>/illustrations</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Censorship</a:t>
            </a:r>
          </a:p>
        </p:txBody>
      </p:sp>
      <p:sp>
        <p:nvSpPr>
          <p:cNvPr id="2" name="TextBox 1">
            <a:extLst>
              <a:ext uri="{FF2B5EF4-FFF2-40B4-BE49-F238E27FC236}">
                <a16:creationId xmlns:a16="http://schemas.microsoft.com/office/drawing/2014/main" id="{28E7D2AF-0F0F-8DE2-AB01-3A39D53702FB}"/>
              </a:ext>
            </a:extLst>
          </p:cNvPr>
          <p:cNvSpPr txBox="1"/>
          <p:nvPr/>
        </p:nvSpPr>
        <p:spPr>
          <a:xfrm>
            <a:off x="5298176" y="4609618"/>
            <a:ext cx="2031009" cy="584775"/>
          </a:xfrm>
          <a:prstGeom prst="rect">
            <a:avLst/>
          </a:prstGeom>
          <a:solidFill>
            <a:schemeClr val="bg1">
              <a:alpha val="50000"/>
            </a:schemeClr>
          </a:solidFill>
        </p:spPr>
        <p:txBody>
          <a:bodyPr wrap="square" rtlCol="0">
            <a:spAutoFit/>
          </a:bodyPr>
          <a:lstStyle/>
          <a:p>
            <a:pPr algn="ctr"/>
            <a:r>
              <a:rPr lang="en-US" sz="3200" dirty="0"/>
              <a:t> </a:t>
            </a:r>
            <a:r>
              <a:rPr lang="en-US" sz="3200" b="1" dirty="0"/>
              <a:t>Self</a:t>
            </a:r>
          </a:p>
        </p:txBody>
      </p:sp>
    </p:spTree>
    <p:extLst>
      <p:ext uri="{BB962C8B-B14F-4D97-AF65-F5344CB8AC3E}">
        <p14:creationId xmlns:p14="http://schemas.microsoft.com/office/powerpoint/2010/main" val="163927800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400110"/>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commons.wikimedia.org</a:t>
            </a:r>
            <a:r>
              <a:rPr lang="en-US" sz="1000" dirty="0">
                <a:solidFill>
                  <a:srgbClr val="FFFFFF"/>
                </a:solidFill>
              </a:rPr>
              <a:t>/wiki/File:Constitution_of_Ireland,_</a:t>
            </a:r>
            <a:r>
              <a:rPr lang="en-US" sz="1000" dirty="0" err="1">
                <a:solidFill>
                  <a:srgbClr val="FFFFFF"/>
                </a:solidFill>
              </a:rPr>
              <a:t>Bunreacht_na_hEireann</a:t>
            </a:r>
            <a:r>
              <a:rPr lang="en-US" sz="1000" dirty="0">
                <a:solidFill>
                  <a:srgbClr val="FFFFFF"/>
                </a:solidFill>
              </a:rPr>
              <a:t>,</a:t>
            </a:r>
          </a:p>
          <a:p>
            <a:r>
              <a:rPr lang="en-US" sz="1000" dirty="0">
                <a:solidFill>
                  <a:srgbClr val="FFFFFF"/>
                </a:solidFill>
              </a:rPr>
              <a:t>_1937,_government_of_Ireland.jpg</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a:t>
            </a:r>
          </a:p>
        </p:txBody>
      </p:sp>
      <p:grpSp>
        <p:nvGrpSpPr>
          <p:cNvPr id="6" name="Group 5">
            <a:extLst>
              <a:ext uri="{FF2B5EF4-FFF2-40B4-BE49-F238E27FC236}">
                <a16:creationId xmlns:a16="http://schemas.microsoft.com/office/drawing/2014/main" id="{3EA26F04-7F7F-A84B-B945-B1AD5BA7ADC6}"/>
              </a:ext>
            </a:extLst>
          </p:cNvPr>
          <p:cNvGrpSpPr/>
          <p:nvPr/>
        </p:nvGrpSpPr>
        <p:grpSpPr>
          <a:xfrm>
            <a:off x="0" y="1447799"/>
            <a:ext cx="9143999" cy="5043270"/>
            <a:chOff x="0" y="1447799"/>
            <a:chExt cx="9143999" cy="5043270"/>
          </a:xfrm>
        </p:grpSpPr>
        <p:pic>
          <p:nvPicPr>
            <p:cNvPr id="3074" name="Picture 2">
              <a:extLst>
                <a:ext uri="{FF2B5EF4-FFF2-40B4-BE49-F238E27FC236}">
                  <a16:creationId xmlns:a16="http://schemas.microsoft.com/office/drawing/2014/main" id="{80EB6342-E755-C84B-9450-A8BECEC3C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799"/>
              <a:ext cx="9143999" cy="50432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76F6682-816F-C841-828D-4D8D76096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10" y="1542113"/>
              <a:ext cx="8285378" cy="48546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3164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 Article 40(6)</a:t>
            </a:r>
          </a:p>
        </p:txBody>
      </p:sp>
      <p:sp>
        <p:nvSpPr>
          <p:cNvPr id="5" name="Rectangle 4">
            <a:extLst>
              <a:ext uri="{FF2B5EF4-FFF2-40B4-BE49-F238E27FC236}">
                <a16:creationId xmlns:a16="http://schemas.microsoft.com/office/drawing/2014/main" id="{ECE2A4C1-5A17-F047-A50B-ACCEE2EE124D}"/>
              </a:ext>
            </a:extLst>
          </p:cNvPr>
          <p:cNvSpPr/>
          <p:nvPr/>
        </p:nvSpPr>
        <p:spPr>
          <a:xfrm>
            <a:off x="156258" y="1447799"/>
            <a:ext cx="8987742" cy="1785104"/>
          </a:xfrm>
          <a:prstGeom prst="rect">
            <a:avLst/>
          </a:prstGeom>
        </p:spPr>
        <p:txBody>
          <a:bodyPr wrap="square">
            <a:spAutoFit/>
          </a:bodyPr>
          <a:lstStyle/>
          <a:p>
            <a:r>
              <a:rPr lang="en-US" sz="2400" dirty="0"/>
              <a:t>1° The State guarantees liberty for the exercise of the following rights, </a:t>
            </a:r>
          </a:p>
          <a:p>
            <a:endParaRPr lang="en-US" sz="2400" dirty="0"/>
          </a:p>
          <a:p>
            <a:endParaRPr lang="en-US" sz="1400" dirty="0"/>
          </a:p>
          <a:p>
            <a:r>
              <a:rPr lang="en-US" sz="2400" dirty="0"/>
              <a:t>(</a:t>
            </a:r>
            <a:r>
              <a:rPr lang="en-US" sz="2400" dirty="0" err="1"/>
              <a:t>i</a:t>
            </a:r>
            <a:r>
              <a:rPr lang="en-US" sz="2400" dirty="0"/>
              <a:t> )     The right of the citizens to express freely their convictions and opinions.</a:t>
            </a:r>
          </a:p>
        </p:txBody>
      </p:sp>
    </p:spTree>
    <p:extLst>
      <p:ext uri="{BB962C8B-B14F-4D97-AF65-F5344CB8AC3E}">
        <p14:creationId xmlns:p14="http://schemas.microsoft.com/office/powerpoint/2010/main" val="3846812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endParaRPr lang="en-US" sz="1000" dirty="0">
              <a:solidFill>
                <a:srgbClr val="FFFFFF"/>
              </a:solidFill>
            </a:endParaRPr>
          </a:p>
        </p:txBody>
      </p:sp>
      <p:sp>
        <p:nvSpPr>
          <p:cNvPr id="5" name="Rectangle 4">
            <a:extLst>
              <a:ext uri="{FF2B5EF4-FFF2-40B4-BE49-F238E27FC236}">
                <a16:creationId xmlns:a16="http://schemas.microsoft.com/office/drawing/2014/main" id="{ECE2A4C1-5A17-F047-A50B-ACCEE2EE124D}"/>
              </a:ext>
            </a:extLst>
          </p:cNvPr>
          <p:cNvSpPr/>
          <p:nvPr/>
        </p:nvSpPr>
        <p:spPr>
          <a:xfrm>
            <a:off x="156258" y="1447799"/>
            <a:ext cx="8987742" cy="1785104"/>
          </a:xfrm>
          <a:prstGeom prst="rect">
            <a:avLst/>
          </a:prstGeom>
        </p:spPr>
        <p:txBody>
          <a:bodyPr wrap="square">
            <a:spAutoFit/>
          </a:bodyPr>
          <a:lstStyle/>
          <a:p>
            <a:r>
              <a:rPr lang="en-US" sz="2400" dirty="0"/>
              <a:t>1° The State guarantees liberty for the exercise of the following rights, subject to public order and morality: –</a:t>
            </a:r>
          </a:p>
          <a:p>
            <a:endParaRPr lang="en-US" sz="1400" dirty="0"/>
          </a:p>
          <a:p>
            <a:r>
              <a:rPr lang="en-US" sz="2400" dirty="0"/>
              <a:t>(</a:t>
            </a:r>
            <a:r>
              <a:rPr lang="en-US" sz="2400" dirty="0" err="1"/>
              <a:t>i</a:t>
            </a:r>
            <a:r>
              <a:rPr lang="en-US" sz="2400" dirty="0"/>
              <a:t> )     The right of the citizens to express freely their convictions and opinions.</a:t>
            </a:r>
          </a:p>
        </p:txBody>
      </p:sp>
      <p:sp>
        <p:nvSpPr>
          <p:cNvPr id="6" name="TextBox 5">
            <a:extLst>
              <a:ext uri="{FF2B5EF4-FFF2-40B4-BE49-F238E27FC236}">
                <a16:creationId xmlns:a16="http://schemas.microsoft.com/office/drawing/2014/main" id="{D4B3D51B-532A-7240-BEE2-9391FEA336BB}"/>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 Article 40(6)</a:t>
            </a:r>
          </a:p>
        </p:txBody>
      </p:sp>
    </p:spTree>
    <p:extLst>
      <p:ext uri="{BB962C8B-B14F-4D97-AF65-F5344CB8AC3E}">
        <p14:creationId xmlns:p14="http://schemas.microsoft.com/office/powerpoint/2010/main" val="3968453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endParaRPr lang="en-US" sz="1000" dirty="0">
              <a:solidFill>
                <a:srgbClr val="FFFFFF"/>
              </a:solidFill>
            </a:endParaRPr>
          </a:p>
        </p:txBody>
      </p:sp>
      <p:sp>
        <p:nvSpPr>
          <p:cNvPr id="5" name="Rectangle 4">
            <a:extLst>
              <a:ext uri="{FF2B5EF4-FFF2-40B4-BE49-F238E27FC236}">
                <a16:creationId xmlns:a16="http://schemas.microsoft.com/office/drawing/2014/main" id="{ECE2A4C1-5A17-F047-A50B-ACCEE2EE124D}"/>
              </a:ext>
            </a:extLst>
          </p:cNvPr>
          <p:cNvSpPr/>
          <p:nvPr/>
        </p:nvSpPr>
        <p:spPr>
          <a:xfrm>
            <a:off x="156258" y="1447799"/>
            <a:ext cx="8987742" cy="5170646"/>
          </a:xfrm>
          <a:prstGeom prst="rect">
            <a:avLst/>
          </a:prstGeom>
        </p:spPr>
        <p:txBody>
          <a:bodyPr wrap="square">
            <a:spAutoFit/>
          </a:bodyPr>
          <a:lstStyle/>
          <a:p>
            <a:r>
              <a:rPr lang="en-US" sz="2400" dirty="0"/>
              <a:t>1° The State guarantees liberty for the exercise of the following rights, subject to public order and morality: –</a:t>
            </a:r>
          </a:p>
          <a:p>
            <a:endParaRPr lang="en-US" sz="1400" dirty="0"/>
          </a:p>
          <a:p>
            <a:r>
              <a:rPr lang="en-US" sz="2400" dirty="0"/>
              <a:t>(</a:t>
            </a:r>
            <a:r>
              <a:rPr lang="en-US" sz="2400" dirty="0" err="1"/>
              <a:t>i</a:t>
            </a:r>
            <a:r>
              <a:rPr lang="en-US" sz="2400" dirty="0"/>
              <a:t> )     The right of the citizens to express freely their convictions and opinions.</a:t>
            </a:r>
          </a:p>
          <a:p>
            <a:endParaRPr lang="en-US" sz="1400" dirty="0"/>
          </a:p>
          <a:p>
            <a:r>
              <a:rPr lang="en-US" sz="2400" dirty="0">
                <a:solidFill>
                  <a:schemeClr val="accent2">
                    <a:lumMod val="20000"/>
                    <a:lumOff val="80000"/>
                  </a:schemeClr>
                </a:solidFill>
              </a:rPr>
              <a:t>The education of public opinion being, however, a matter of such grave import to the common good, the State shall </a:t>
            </a:r>
            <a:r>
              <a:rPr lang="en-US" sz="2400" dirty="0" err="1">
                <a:solidFill>
                  <a:schemeClr val="accent2">
                    <a:lumMod val="20000"/>
                    <a:lumOff val="80000"/>
                  </a:schemeClr>
                </a:solidFill>
              </a:rPr>
              <a:t>endeavour</a:t>
            </a:r>
            <a:r>
              <a:rPr lang="en-US" sz="2400" dirty="0">
                <a:solidFill>
                  <a:schemeClr val="accent2">
                    <a:lumMod val="20000"/>
                    <a:lumOff val="80000"/>
                  </a:schemeClr>
                </a:solidFill>
              </a:rPr>
              <a:t> to ensure that organs of public opinion, such as the radio, the press, the cinema, while preserving their rightful liberty of expression, including criticism of Government policy, shall not be used to undermine public order or morality or the authority of the State.</a:t>
            </a:r>
          </a:p>
          <a:p>
            <a:endParaRPr lang="en-US" sz="1400" dirty="0"/>
          </a:p>
          <a:p>
            <a:r>
              <a:rPr lang="en-US" sz="2400" dirty="0"/>
              <a:t>The publication or utterance of blasphemous, seditious or indecent matter is an offence which shall be punishable in accordance with law.</a:t>
            </a:r>
          </a:p>
        </p:txBody>
      </p:sp>
      <p:sp>
        <p:nvSpPr>
          <p:cNvPr id="6" name="TextBox 5">
            <a:extLst>
              <a:ext uri="{FF2B5EF4-FFF2-40B4-BE49-F238E27FC236}">
                <a16:creationId xmlns:a16="http://schemas.microsoft.com/office/drawing/2014/main" id="{FE5ABC1A-6A6C-AB40-8027-DAAC674B47D5}"/>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 Article 40(6)</a:t>
            </a:r>
          </a:p>
        </p:txBody>
      </p:sp>
    </p:spTree>
    <p:extLst>
      <p:ext uri="{BB962C8B-B14F-4D97-AF65-F5344CB8AC3E}">
        <p14:creationId xmlns:p14="http://schemas.microsoft.com/office/powerpoint/2010/main" val="1132885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endParaRPr lang="en-US" sz="1000" dirty="0">
              <a:solidFill>
                <a:srgbClr val="FFFFFF"/>
              </a:solidFill>
            </a:endParaRPr>
          </a:p>
        </p:txBody>
      </p:sp>
      <p:sp>
        <p:nvSpPr>
          <p:cNvPr id="5" name="Rectangle 4">
            <a:extLst>
              <a:ext uri="{FF2B5EF4-FFF2-40B4-BE49-F238E27FC236}">
                <a16:creationId xmlns:a16="http://schemas.microsoft.com/office/drawing/2014/main" id="{ECE2A4C1-5A17-F047-A50B-ACCEE2EE124D}"/>
              </a:ext>
            </a:extLst>
          </p:cNvPr>
          <p:cNvSpPr/>
          <p:nvPr/>
        </p:nvSpPr>
        <p:spPr>
          <a:xfrm>
            <a:off x="156258" y="1447799"/>
            <a:ext cx="8987742" cy="5170646"/>
          </a:xfrm>
          <a:prstGeom prst="rect">
            <a:avLst/>
          </a:prstGeom>
        </p:spPr>
        <p:txBody>
          <a:bodyPr wrap="square">
            <a:spAutoFit/>
          </a:bodyPr>
          <a:lstStyle/>
          <a:p>
            <a:r>
              <a:rPr lang="en-US" sz="2400" dirty="0"/>
              <a:t>1° The State guarantees liberty for the exercise of the following rights, subject to public order and morality: –</a:t>
            </a:r>
          </a:p>
          <a:p>
            <a:endParaRPr lang="en-US" sz="1400" dirty="0"/>
          </a:p>
          <a:p>
            <a:r>
              <a:rPr lang="en-US" sz="2400" dirty="0"/>
              <a:t>(</a:t>
            </a:r>
            <a:r>
              <a:rPr lang="en-US" sz="2400" dirty="0" err="1"/>
              <a:t>i</a:t>
            </a:r>
            <a:r>
              <a:rPr lang="en-US" sz="2400" dirty="0"/>
              <a:t> )     The right of the citizens to express freely their convictions and opinions.</a:t>
            </a:r>
          </a:p>
          <a:p>
            <a:endParaRPr lang="en-US" sz="1400" dirty="0"/>
          </a:p>
          <a:p>
            <a:r>
              <a:rPr lang="en-US" sz="2400" dirty="0">
                <a:solidFill>
                  <a:schemeClr val="accent2">
                    <a:lumMod val="20000"/>
                    <a:lumOff val="80000"/>
                  </a:schemeClr>
                </a:solidFill>
              </a:rPr>
              <a:t>The education of public opinion being, however, a matter of such grave import to the common good, the State shall </a:t>
            </a:r>
            <a:r>
              <a:rPr lang="en-US" sz="2400" dirty="0" err="1">
                <a:solidFill>
                  <a:schemeClr val="accent2">
                    <a:lumMod val="20000"/>
                    <a:lumOff val="80000"/>
                  </a:schemeClr>
                </a:solidFill>
              </a:rPr>
              <a:t>endeavour</a:t>
            </a:r>
            <a:r>
              <a:rPr lang="en-US" sz="2400" dirty="0">
                <a:solidFill>
                  <a:schemeClr val="accent2">
                    <a:lumMod val="20000"/>
                    <a:lumOff val="80000"/>
                  </a:schemeClr>
                </a:solidFill>
              </a:rPr>
              <a:t> to ensure that organs of public opinion, such as the radio, the press, the cinema, while preserving their rightful liberty of expression, including criticism of Government policy, shall not be used to undermine public order or morality or the authority of the State.</a:t>
            </a:r>
          </a:p>
          <a:p>
            <a:endParaRPr lang="en-US" sz="1400" dirty="0"/>
          </a:p>
          <a:p>
            <a:r>
              <a:rPr lang="en-US" sz="2400" dirty="0"/>
              <a:t>The publication or utterance of </a:t>
            </a:r>
            <a:r>
              <a:rPr lang="en-US" sz="2400" dirty="0">
                <a:solidFill>
                  <a:schemeClr val="accent2">
                    <a:lumMod val="20000"/>
                    <a:lumOff val="80000"/>
                  </a:schemeClr>
                </a:solidFill>
              </a:rPr>
              <a:t>blasphemous, </a:t>
            </a:r>
            <a:r>
              <a:rPr lang="en-US" sz="2400" dirty="0"/>
              <a:t>seditious or indecent matter is an offence which shall be punishable in accordance with law.</a:t>
            </a:r>
          </a:p>
        </p:txBody>
      </p:sp>
      <p:sp>
        <p:nvSpPr>
          <p:cNvPr id="6" name="TextBox 5">
            <a:extLst>
              <a:ext uri="{FF2B5EF4-FFF2-40B4-BE49-F238E27FC236}">
                <a16:creationId xmlns:a16="http://schemas.microsoft.com/office/drawing/2014/main" id="{FE5ABC1A-6A6C-AB40-8027-DAAC674B47D5}"/>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 Article 40(6)</a:t>
            </a:r>
          </a:p>
        </p:txBody>
      </p:sp>
    </p:spTree>
    <p:extLst>
      <p:ext uri="{BB962C8B-B14F-4D97-AF65-F5344CB8AC3E}">
        <p14:creationId xmlns:p14="http://schemas.microsoft.com/office/powerpoint/2010/main" val="30595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commons.wikimedia.org</a:t>
            </a:r>
            <a:r>
              <a:rPr lang="en-US" sz="1000" dirty="0">
                <a:solidFill>
                  <a:srgbClr val="FFFFFF"/>
                </a:solidFill>
              </a:rPr>
              <a:t>/wiki/File:La_Boheme_Act1_by_Gray.jpg </a:t>
            </a:r>
          </a:p>
        </p:txBody>
      </p:sp>
      <p:grpSp>
        <p:nvGrpSpPr>
          <p:cNvPr id="12" name="Group 11">
            <a:extLst>
              <a:ext uri="{FF2B5EF4-FFF2-40B4-BE49-F238E27FC236}">
                <a16:creationId xmlns:a16="http://schemas.microsoft.com/office/drawing/2014/main" id="{9B9617C3-24B7-447C-53AC-1640396C8A48}"/>
              </a:ext>
            </a:extLst>
          </p:cNvPr>
          <p:cNvGrpSpPr/>
          <p:nvPr/>
        </p:nvGrpSpPr>
        <p:grpSpPr>
          <a:xfrm>
            <a:off x="-1" y="1285750"/>
            <a:ext cx="9150859" cy="4293244"/>
            <a:chOff x="-1" y="1447799"/>
            <a:chExt cx="9150859" cy="4293244"/>
          </a:xfrm>
        </p:grpSpPr>
        <p:pic>
          <p:nvPicPr>
            <p:cNvPr id="6" name="Picture 5" descr="Graphical user interface, application, Word&#10;&#10;Description automatically generated">
              <a:extLst>
                <a:ext uri="{FF2B5EF4-FFF2-40B4-BE49-F238E27FC236}">
                  <a16:creationId xmlns:a16="http://schemas.microsoft.com/office/drawing/2014/main" id="{F51E0C66-9D8A-5421-B7F7-0A7D75E15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47799"/>
              <a:ext cx="9150859" cy="4293244"/>
            </a:xfrm>
            <a:prstGeom prst="rect">
              <a:avLst/>
            </a:prstGeom>
          </p:spPr>
        </p:pic>
        <p:pic>
          <p:nvPicPr>
            <p:cNvPr id="11" name="Picture 10" descr="A screenshot of a video game&#10;&#10;Description automatically generated with medium confidence">
              <a:extLst>
                <a:ext uri="{FF2B5EF4-FFF2-40B4-BE49-F238E27FC236}">
                  <a16:creationId xmlns:a16="http://schemas.microsoft.com/office/drawing/2014/main" id="{A57E6C68-C7BF-D142-4CD8-BAA489EDA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95" y="4096071"/>
              <a:ext cx="2847297" cy="1644972"/>
            </a:xfrm>
            <a:prstGeom prst="rect">
              <a:avLst/>
            </a:prstGeom>
          </p:spPr>
        </p:pic>
      </p:grpSp>
      <p:sp>
        <p:nvSpPr>
          <p:cNvPr id="13" name="TextBox 12">
            <a:extLst>
              <a:ext uri="{FF2B5EF4-FFF2-40B4-BE49-F238E27FC236}">
                <a16:creationId xmlns:a16="http://schemas.microsoft.com/office/drawing/2014/main" id="{3ED62B7C-0C6B-D2E2-1A00-104E9CCB5196}"/>
              </a:ext>
            </a:extLst>
          </p:cNvPr>
          <p:cNvSpPr txBox="1"/>
          <p:nvPr/>
        </p:nvSpPr>
        <p:spPr>
          <a:xfrm>
            <a:off x="972272" y="5648565"/>
            <a:ext cx="7768220" cy="830997"/>
          </a:xfrm>
          <a:prstGeom prst="rect">
            <a:avLst/>
          </a:prstGeom>
          <a:noFill/>
        </p:spPr>
        <p:txBody>
          <a:bodyPr wrap="square" rtlCol="0">
            <a:spAutoFit/>
          </a:bodyPr>
          <a:lstStyle/>
          <a:p>
            <a:r>
              <a:rPr lang="en-US" sz="2400" b="1" dirty="0" err="1"/>
              <a:t>InfoSoc</a:t>
            </a:r>
            <a:r>
              <a:rPr lang="en-US" sz="2400" dirty="0"/>
              <a:t> Directive 2001/29/EC (22 May </a:t>
            </a:r>
            <a:r>
              <a:rPr lang="en-US" sz="2400" b="1" dirty="0"/>
              <a:t>2001</a:t>
            </a:r>
            <a:r>
              <a:rPr lang="en-US" sz="2400" dirty="0"/>
              <a:t>)</a:t>
            </a:r>
          </a:p>
          <a:p>
            <a:r>
              <a:rPr lang="en-US" sz="2400" dirty="0"/>
              <a:t>Copyright </a:t>
            </a:r>
            <a:r>
              <a:rPr lang="en-US" sz="2400" b="1" dirty="0"/>
              <a:t>DSM</a:t>
            </a:r>
            <a:r>
              <a:rPr lang="en-US" sz="2400" dirty="0"/>
              <a:t> Directive (EU) 2019/790 (17 April </a:t>
            </a:r>
            <a:r>
              <a:rPr lang="en-US" sz="2400" b="1" dirty="0"/>
              <a:t>2019</a:t>
            </a:r>
            <a:r>
              <a:rPr lang="en-US" sz="2400" dirty="0"/>
              <a:t>) </a:t>
            </a:r>
          </a:p>
        </p:txBody>
      </p:sp>
      <p:grpSp>
        <p:nvGrpSpPr>
          <p:cNvPr id="14" name="Group 13">
            <a:extLst>
              <a:ext uri="{FF2B5EF4-FFF2-40B4-BE49-F238E27FC236}">
                <a16:creationId xmlns:a16="http://schemas.microsoft.com/office/drawing/2014/main" id="{1858DF1D-B5FA-8000-54AF-C5E4CF4630A3}"/>
              </a:ext>
            </a:extLst>
          </p:cNvPr>
          <p:cNvGrpSpPr/>
          <p:nvPr/>
        </p:nvGrpSpPr>
        <p:grpSpPr>
          <a:xfrm>
            <a:off x="0" y="0"/>
            <a:ext cx="9144000" cy="1447800"/>
            <a:chOff x="0" y="0"/>
            <a:chExt cx="9144000" cy="1447800"/>
          </a:xfrm>
        </p:grpSpPr>
        <p:pic>
          <p:nvPicPr>
            <p:cNvPr id="10" name="Picture 9" descr="Screen Shot 2017-09-18 at 08.12.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EU Copyright </a:t>
              </a:r>
              <a:r>
                <a:rPr lang="en-US" sz="3200" i="1" dirty="0">
                  <a:solidFill>
                    <a:srgbClr val="FFFFFF"/>
                  </a:solidFill>
                </a:rPr>
                <a:t>acquis</a:t>
              </a:r>
            </a:p>
          </p:txBody>
        </p:sp>
      </p:grpSp>
    </p:spTree>
    <p:extLst>
      <p:ext uri="{BB962C8B-B14F-4D97-AF65-F5344CB8AC3E}">
        <p14:creationId xmlns:p14="http://schemas.microsoft.com/office/powerpoint/2010/main" val="42238253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endParaRPr lang="en-US" sz="1000" dirty="0">
              <a:solidFill>
                <a:srgbClr val="FFFFFF"/>
              </a:solidFill>
            </a:endParaRPr>
          </a:p>
        </p:txBody>
      </p:sp>
      <p:sp>
        <p:nvSpPr>
          <p:cNvPr id="5" name="Rectangle 4">
            <a:extLst>
              <a:ext uri="{FF2B5EF4-FFF2-40B4-BE49-F238E27FC236}">
                <a16:creationId xmlns:a16="http://schemas.microsoft.com/office/drawing/2014/main" id="{ECE2A4C1-5A17-F047-A50B-ACCEE2EE124D}"/>
              </a:ext>
            </a:extLst>
          </p:cNvPr>
          <p:cNvSpPr/>
          <p:nvPr/>
        </p:nvSpPr>
        <p:spPr>
          <a:xfrm>
            <a:off x="156258" y="1447799"/>
            <a:ext cx="8987742" cy="5170646"/>
          </a:xfrm>
          <a:prstGeom prst="rect">
            <a:avLst/>
          </a:prstGeom>
        </p:spPr>
        <p:txBody>
          <a:bodyPr wrap="square">
            <a:spAutoFit/>
          </a:bodyPr>
          <a:lstStyle/>
          <a:p>
            <a:r>
              <a:rPr lang="en-US" sz="2400" dirty="0"/>
              <a:t>1° The State guarantees liberty for the exercise of the following rights, subject to public order and morality: –</a:t>
            </a:r>
          </a:p>
          <a:p>
            <a:endParaRPr lang="en-US" sz="1400" dirty="0"/>
          </a:p>
          <a:p>
            <a:r>
              <a:rPr lang="en-US" sz="2400" dirty="0"/>
              <a:t>(</a:t>
            </a:r>
            <a:r>
              <a:rPr lang="en-US" sz="2400" dirty="0" err="1"/>
              <a:t>i</a:t>
            </a:r>
            <a:r>
              <a:rPr lang="en-US" sz="2400" dirty="0"/>
              <a:t> )     The right of the citizens to express freely their convictions and opinions.</a:t>
            </a:r>
          </a:p>
          <a:p>
            <a:endParaRPr lang="en-US" sz="1400" dirty="0"/>
          </a:p>
          <a:p>
            <a:r>
              <a:rPr lang="en-US" sz="2400" dirty="0"/>
              <a:t>The education of public opinion being, however, a matter of such grave import to the common good, the State shall </a:t>
            </a:r>
            <a:r>
              <a:rPr lang="en-US" sz="2400" dirty="0" err="1"/>
              <a:t>endeavour</a:t>
            </a:r>
            <a:r>
              <a:rPr lang="en-US" sz="2400" dirty="0"/>
              <a:t> to ensure that organs of public opinion, such as the radio, the press, the cinema, while preserving their rightful liberty of expression, including criticism of Government policy, shall not be used to undermine public order or morality or the authority of the State.</a:t>
            </a:r>
          </a:p>
          <a:p>
            <a:endParaRPr lang="en-US" sz="1400" dirty="0"/>
          </a:p>
          <a:p>
            <a:r>
              <a:rPr lang="en-US" sz="2400" dirty="0"/>
              <a:t>The publication or utterance of </a:t>
            </a:r>
            <a:r>
              <a:rPr lang="en-US" sz="2400" dirty="0">
                <a:solidFill>
                  <a:schemeClr val="accent2">
                    <a:lumMod val="20000"/>
                    <a:lumOff val="80000"/>
                  </a:schemeClr>
                </a:solidFill>
              </a:rPr>
              <a:t>blasphemous, </a:t>
            </a:r>
            <a:r>
              <a:rPr lang="en-US" sz="2400" dirty="0"/>
              <a:t>seditious or indecent matter is an offence which shall be punishable in accordance with law.</a:t>
            </a:r>
          </a:p>
        </p:txBody>
      </p:sp>
      <p:sp>
        <p:nvSpPr>
          <p:cNvPr id="6" name="TextBox 5">
            <a:extLst>
              <a:ext uri="{FF2B5EF4-FFF2-40B4-BE49-F238E27FC236}">
                <a16:creationId xmlns:a16="http://schemas.microsoft.com/office/drawing/2014/main" id="{FE5ABC1A-6A6C-AB40-8027-DAAC674B47D5}"/>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 Article 40(6)</a:t>
            </a:r>
          </a:p>
        </p:txBody>
      </p:sp>
    </p:spTree>
    <p:extLst>
      <p:ext uri="{BB962C8B-B14F-4D97-AF65-F5344CB8AC3E}">
        <p14:creationId xmlns:p14="http://schemas.microsoft.com/office/powerpoint/2010/main" val="3691206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7-11-11 at 11.07.57.png">
            <a:extLst>
              <a:ext uri="{FF2B5EF4-FFF2-40B4-BE49-F238E27FC236}">
                <a16:creationId xmlns:a16="http://schemas.microsoft.com/office/drawing/2014/main" id="{E4E9000B-100B-3249-B19D-B35D057E9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504825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images: http://</a:t>
            </a:r>
            <a:r>
              <a:rPr lang="en-US" sz="1000" dirty="0" err="1">
                <a:solidFill>
                  <a:srgbClr val="FFFFFF"/>
                </a:solidFill>
              </a:rPr>
              <a:t>irishfaithcentre.ie</a:t>
            </a:r>
            <a:r>
              <a:rPr lang="en-US" sz="1000" dirty="0">
                <a:solidFill>
                  <a:srgbClr val="FFFFFF"/>
                </a:solidFill>
              </a:rPr>
              <a:t>/</a:t>
            </a:r>
            <a:r>
              <a:rPr lang="en-US" sz="1000" dirty="0" err="1">
                <a:solidFill>
                  <a:srgbClr val="FFFFFF"/>
                </a:solidFill>
              </a:rPr>
              <a:t>ressurrection.html</a:t>
            </a:r>
            <a:endParaRPr lang="en-US" sz="1000" dirty="0">
              <a:solidFill>
                <a:srgbClr val="FFFFFF"/>
              </a:solidFill>
            </a:endParaRPr>
          </a:p>
        </p:txBody>
      </p:sp>
      <p:grpSp>
        <p:nvGrpSpPr>
          <p:cNvPr id="7" name="Group 6">
            <a:extLst>
              <a:ext uri="{FF2B5EF4-FFF2-40B4-BE49-F238E27FC236}">
                <a16:creationId xmlns:a16="http://schemas.microsoft.com/office/drawing/2014/main" id="{12495920-E181-D142-BF28-9B64008D468A}"/>
              </a:ext>
            </a:extLst>
          </p:cNvPr>
          <p:cNvGrpSpPr/>
          <p:nvPr/>
        </p:nvGrpSpPr>
        <p:grpSpPr>
          <a:xfrm>
            <a:off x="1023694" y="1643447"/>
            <a:ext cx="3016967" cy="4696482"/>
            <a:chOff x="1023694" y="1618733"/>
            <a:chExt cx="3016967" cy="4696482"/>
          </a:xfrm>
        </p:grpSpPr>
        <p:pic>
          <p:nvPicPr>
            <p:cNvPr id="9" name="Picture 8">
              <a:extLst>
                <a:ext uri="{FF2B5EF4-FFF2-40B4-BE49-F238E27FC236}">
                  <a16:creationId xmlns:a16="http://schemas.microsoft.com/office/drawing/2014/main" id="{40D9F9F4-8F4C-C249-A127-9E41856A22D1}"/>
                </a:ext>
              </a:extLst>
            </p:cNvPr>
            <p:cNvPicPr>
              <a:picLocks noChangeAspect="1"/>
            </p:cNvPicPr>
            <p:nvPr/>
          </p:nvPicPr>
          <p:blipFill>
            <a:blip r:embed="rId4"/>
            <a:stretch>
              <a:fillRect/>
            </a:stretch>
          </p:blipFill>
          <p:spPr>
            <a:xfrm>
              <a:off x="1023695" y="1618733"/>
              <a:ext cx="3016966" cy="4624909"/>
            </a:xfrm>
            <a:prstGeom prst="rect">
              <a:avLst/>
            </a:prstGeom>
          </p:spPr>
        </p:pic>
        <p:sp>
          <p:nvSpPr>
            <p:cNvPr id="11" name="Rounded Rectangle 10">
              <a:extLst>
                <a:ext uri="{FF2B5EF4-FFF2-40B4-BE49-F238E27FC236}">
                  <a16:creationId xmlns:a16="http://schemas.microsoft.com/office/drawing/2014/main" id="{420FD473-8C20-8E46-8DE5-4A41187557A3}"/>
                </a:ext>
              </a:extLst>
            </p:cNvPr>
            <p:cNvSpPr/>
            <p:nvPr/>
          </p:nvSpPr>
          <p:spPr>
            <a:xfrm>
              <a:off x="1023694" y="1618733"/>
              <a:ext cx="3016965" cy="4696482"/>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Screen Shot 2017-09-18 at 08.12.1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6" name="TextBox 5"/>
          <p:cNvSpPr txBox="1"/>
          <p:nvPr/>
        </p:nvSpPr>
        <p:spPr>
          <a:xfrm>
            <a:off x="0" y="123736"/>
            <a:ext cx="9144000" cy="1200329"/>
          </a:xfrm>
          <a:prstGeom prst="rect">
            <a:avLst/>
          </a:prstGeom>
          <a:noFill/>
        </p:spPr>
        <p:txBody>
          <a:bodyPr wrap="square" rtlCol="0">
            <a:spAutoFit/>
          </a:bodyPr>
          <a:lstStyle/>
          <a:p>
            <a:pPr algn="ctr"/>
            <a:r>
              <a:rPr lang="sk-SK" sz="3600" b="1" i="1" dirty="0">
                <a:solidFill>
                  <a:schemeClr val="bg1"/>
                </a:solidFill>
              </a:rPr>
              <a:t>Murphy v IRTC </a:t>
            </a:r>
          </a:p>
          <a:p>
            <a:pPr algn="ctr"/>
            <a:r>
              <a:rPr lang="sk-SK" sz="3600" dirty="0">
                <a:solidFill>
                  <a:schemeClr val="bg1"/>
                </a:solidFill>
              </a:rPr>
              <a:t>[1991] 1 IR 120, [1998] 2 ILRM 360 </a:t>
            </a:r>
            <a:endParaRPr lang="en-US" sz="3600" dirty="0">
              <a:solidFill>
                <a:schemeClr val="bg1"/>
              </a:solidFill>
            </a:endParaRPr>
          </a:p>
        </p:txBody>
      </p:sp>
    </p:spTree>
    <p:extLst>
      <p:ext uri="{BB962C8B-B14F-4D97-AF65-F5344CB8AC3E}">
        <p14:creationId xmlns:p14="http://schemas.microsoft.com/office/powerpoint/2010/main" val="1513443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7-11-11 at 11.07.57.png">
            <a:extLst>
              <a:ext uri="{FF2B5EF4-FFF2-40B4-BE49-F238E27FC236}">
                <a16:creationId xmlns:a16="http://schemas.microsoft.com/office/drawing/2014/main" id="{E4E9000B-100B-3249-B19D-B35D057E9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5048250"/>
          </a:xfrm>
          <a:prstGeom prst="rect">
            <a:avLst/>
          </a:prstGeom>
        </p:spPr>
      </p:pic>
      <p:sp>
        <p:nvSpPr>
          <p:cNvPr id="3" name="TextBox 2"/>
          <p:cNvSpPr txBox="1"/>
          <p:nvPr/>
        </p:nvSpPr>
        <p:spPr>
          <a:xfrm>
            <a:off x="3162300" y="6496050"/>
            <a:ext cx="5981700" cy="400110"/>
          </a:xfrm>
          <a:prstGeom prst="rect">
            <a:avLst/>
          </a:prstGeom>
          <a:noFill/>
        </p:spPr>
        <p:txBody>
          <a:bodyPr wrap="square" rtlCol="0">
            <a:spAutoFit/>
          </a:bodyPr>
          <a:lstStyle/>
          <a:p>
            <a:r>
              <a:rPr lang="en-US" sz="1000" dirty="0">
                <a:solidFill>
                  <a:srgbClr val="FFFFFF"/>
                </a:solidFill>
              </a:rPr>
              <a:t>; images: http://</a:t>
            </a:r>
            <a:r>
              <a:rPr lang="en-US" sz="1000" dirty="0" err="1">
                <a:solidFill>
                  <a:srgbClr val="FFFFFF"/>
                </a:solidFill>
              </a:rPr>
              <a:t>irishfaithcentre.ie</a:t>
            </a:r>
            <a:r>
              <a:rPr lang="en-US" sz="1000" dirty="0">
                <a:solidFill>
                  <a:srgbClr val="FFFFFF"/>
                </a:solidFill>
              </a:rPr>
              <a:t>/</a:t>
            </a:r>
            <a:r>
              <a:rPr lang="en-US" sz="1000" dirty="0" err="1">
                <a:solidFill>
                  <a:srgbClr val="FFFFFF"/>
                </a:solidFill>
              </a:rPr>
              <a:t>ressurrection.html</a:t>
            </a:r>
            <a:r>
              <a:rPr lang="en-US" sz="1000" dirty="0">
                <a:solidFill>
                  <a:srgbClr val="FFFFFF"/>
                </a:solidFill>
              </a:rPr>
              <a:t> &amp; http://</a:t>
            </a:r>
            <a:r>
              <a:rPr lang="en-US" sz="1000" dirty="0" err="1">
                <a:solidFill>
                  <a:srgbClr val="FFFFFF"/>
                </a:solidFill>
              </a:rPr>
              <a:t>radiowaves.fm</a:t>
            </a:r>
            <a:r>
              <a:rPr lang="en-US" sz="1000" dirty="0">
                <a:solidFill>
                  <a:srgbClr val="FFFFFF"/>
                </a:solidFill>
              </a:rPr>
              <a:t>/ire/</a:t>
            </a:r>
            <a:r>
              <a:rPr lang="en-US" sz="1000" dirty="0" err="1">
                <a:solidFill>
                  <a:srgbClr val="FFFFFF"/>
                </a:solidFill>
              </a:rPr>
              <a:t>radiowavesnews</a:t>
            </a:r>
            <a:r>
              <a:rPr lang="en-US" sz="1000" dirty="0">
                <a:solidFill>
                  <a:srgbClr val="FFFFFF"/>
                </a:solidFill>
              </a:rPr>
              <a:t>/wp-content/uploads/sites/2/2020/12/1988-12December-13-Irish-Independent.jpg</a:t>
            </a:r>
          </a:p>
        </p:txBody>
      </p:sp>
      <p:grpSp>
        <p:nvGrpSpPr>
          <p:cNvPr id="7" name="Group 6">
            <a:extLst>
              <a:ext uri="{FF2B5EF4-FFF2-40B4-BE49-F238E27FC236}">
                <a16:creationId xmlns:a16="http://schemas.microsoft.com/office/drawing/2014/main" id="{12495920-E181-D142-BF28-9B64008D468A}"/>
              </a:ext>
            </a:extLst>
          </p:cNvPr>
          <p:cNvGrpSpPr/>
          <p:nvPr/>
        </p:nvGrpSpPr>
        <p:grpSpPr>
          <a:xfrm>
            <a:off x="1023694" y="1643447"/>
            <a:ext cx="3016967" cy="4696482"/>
            <a:chOff x="1023694" y="1618733"/>
            <a:chExt cx="3016967" cy="4696482"/>
          </a:xfrm>
        </p:grpSpPr>
        <p:pic>
          <p:nvPicPr>
            <p:cNvPr id="9" name="Picture 8">
              <a:extLst>
                <a:ext uri="{FF2B5EF4-FFF2-40B4-BE49-F238E27FC236}">
                  <a16:creationId xmlns:a16="http://schemas.microsoft.com/office/drawing/2014/main" id="{40D9F9F4-8F4C-C249-A127-9E41856A22D1}"/>
                </a:ext>
              </a:extLst>
            </p:cNvPr>
            <p:cNvPicPr>
              <a:picLocks noChangeAspect="1"/>
            </p:cNvPicPr>
            <p:nvPr/>
          </p:nvPicPr>
          <p:blipFill>
            <a:blip r:embed="rId4"/>
            <a:stretch>
              <a:fillRect/>
            </a:stretch>
          </p:blipFill>
          <p:spPr>
            <a:xfrm>
              <a:off x="1023695" y="1618733"/>
              <a:ext cx="3016966" cy="4624909"/>
            </a:xfrm>
            <a:prstGeom prst="rect">
              <a:avLst/>
            </a:prstGeom>
          </p:spPr>
        </p:pic>
        <p:sp>
          <p:nvSpPr>
            <p:cNvPr id="11" name="Rounded Rectangle 10">
              <a:extLst>
                <a:ext uri="{FF2B5EF4-FFF2-40B4-BE49-F238E27FC236}">
                  <a16:creationId xmlns:a16="http://schemas.microsoft.com/office/drawing/2014/main" id="{420FD473-8C20-8E46-8DE5-4A41187557A3}"/>
                </a:ext>
              </a:extLst>
            </p:cNvPr>
            <p:cNvSpPr/>
            <p:nvPr/>
          </p:nvSpPr>
          <p:spPr>
            <a:xfrm>
              <a:off x="1023694" y="1618733"/>
              <a:ext cx="3016965" cy="4696482"/>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Screen Shot 2017-09-18 at 08.12.1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6" name="TextBox 5"/>
          <p:cNvSpPr txBox="1"/>
          <p:nvPr/>
        </p:nvSpPr>
        <p:spPr>
          <a:xfrm>
            <a:off x="0" y="123736"/>
            <a:ext cx="9144000" cy="1200329"/>
          </a:xfrm>
          <a:prstGeom prst="rect">
            <a:avLst/>
          </a:prstGeom>
          <a:noFill/>
        </p:spPr>
        <p:txBody>
          <a:bodyPr wrap="square" rtlCol="0">
            <a:spAutoFit/>
          </a:bodyPr>
          <a:lstStyle/>
          <a:p>
            <a:pPr algn="ctr"/>
            <a:r>
              <a:rPr lang="sk-SK" sz="3600" b="1" i="1" dirty="0">
                <a:solidFill>
                  <a:schemeClr val="bg1"/>
                </a:solidFill>
              </a:rPr>
              <a:t>Murphy v IRTC </a:t>
            </a:r>
          </a:p>
          <a:p>
            <a:pPr algn="ctr"/>
            <a:r>
              <a:rPr lang="sk-SK" sz="3600" dirty="0">
                <a:solidFill>
                  <a:schemeClr val="bg1"/>
                </a:solidFill>
              </a:rPr>
              <a:t>[1991] 1 IR 120, [1998] 2 ILRM 360 </a:t>
            </a:r>
            <a:endParaRPr lang="en-US" sz="3600" dirty="0">
              <a:solidFill>
                <a:schemeClr val="bg1"/>
              </a:solidFill>
            </a:endParaRPr>
          </a:p>
        </p:txBody>
      </p:sp>
      <p:sp>
        <p:nvSpPr>
          <p:cNvPr id="12" name="Rounded Rectangle 11">
            <a:extLst>
              <a:ext uri="{FF2B5EF4-FFF2-40B4-BE49-F238E27FC236}">
                <a16:creationId xmlns:a16="http://schemas.microsoft.com/office/drawing/2014/main" id="{E67B42EA-F017-6A42-B7FE-A53A95DB8516}"/>
              </a:ext>
            </a:extLst>
          </p:cNvPr>
          <p:cNvSpPr/>
          <p:nvPr/>
        </p:nvSpPr>
        <p:spPr>
          <a:xfrm>
            <a:off x="5064353" y="1607660"/>
            <a:ext cx="3016965" cy="4696482"/>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E7E3428-5FAB-5C40-81F6-06E1BA224475}"/>
              </a:ext>
            </a:extLst>
          </p:cNvPr>
          <p:cNvSpPr txBox="1"/>
          <p:nvPr/>
        </p:nvSpPr>
        <p:spPr>
          <a:xfrm>
            <a:off x="5374229" y="1698357"/>
            <a:ext cx="2397211" cy="1938992"/>
          </a:xfrm>
          <a:prstGeom prst="rect">
            <a:avLst/>
          </a:prstGeom>
          <a:noFill/>
        </p:spPr>
        <p:txBody>
          <a:bodyPr wrap="square" rtlCol="0">
            <a:spAutoFit/>
          </a:bodyPr>
          <a:lstStyle/>
          <a:p>
            <a:pPr algn="ctr"/>
            <a:endParaRPr lang="en-US" sz="3600" b="1" dirty="0">
              <a:solidFill>
                <a:srgbClr val="FF0000"/>
              </a:solidFill>
            </a:endParaRPr>
          </a:p>
          <a:p>
            <a:endParaRPr lang="en-US" sz="2400" b="1" dirty="0">
              <a:solidFill>
                <a:srgbClr val="FF0000"/>
              </a:solidFill>
            </a:endParaRPr>
          </a:p>
          <a:p>
            <a:r>
              <a:rPr lang="en-US" sz="3600" b="1" dirty="0">
                <a:solidFill>
                  <a:srgbClr val="FF0000"/>
                </a:solidFill>
              </a:rPr>
              <a:t>R</a:t>
            </a:r>
            <a:r>
              <a:rPr lang="en-US" sz="3600" dirty="0">
                <a:solidFill>
                  <a:schemeClr val="bg1"/>
                </a:solidFill>
              </a:rPr>
              <a:t>estriction</a:t>
            </a:r>
          </a:p>
          <a:p>
            <a:endParaRPr lang="en-US" sz="2400" dirty="0">
              <a:solidFill>
                <a:schemeClr val="bg1"/>
              </a:solidFill>
            </a:endParaRPr>
          </a:p>
        </p:txBody>
      </p:sp>
      <p:pic>
        <p:nvPicPr>
          <p:cNvPr id="13" name="Picture 12" descr="Logo&#10;&#10;Description automatically generated with medium confidence">
            <a:extLst>
              <a:ext uri="{FF2B5EF4-FFF2-40B4-BE49-F238E27FC236}">
                <a16:creationId xmlns:a16="http://schemas.microsoft.com/office/drawing/2014/main" id="{FCC4B5DC-09F2-0CF1-D3AB-05183B2442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2449" y="3637348"/>
            <a:ext cx="2672519" cy="2415165"/>
          </a:xfrm>
          <a:prstGeom prst="rect">
            <a:avLst/>
          </a:prstGeom>
        </p:spPr>
      </p:pic>
    </p:spTree>
    <p:extLst>
      <p:ext uri="{BB962C8B-B14F-4D97-AF65-F5344CB8AC3E}">
        <p14:creationId xmlns:p14="http://schemas.microsoft.com/office/powerpoint/2010/main" val="17081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7-11-11 at 11.07.57.png">
            <a:extLst>
              <a:ext uri="{FF2B5EF4-FFF2-40B4-BE49-F238E27FC236}">
                <a16:creationId xmlns:a16="http://schemas.microsoft.com/office/drawing/2014/main" id="{E4E9000B-100B-3249-B19D-B35D057E9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504825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images: http://</a:t>
            </a:r>
            <a:r>
              <a:rPr lang="en-US" sz="1000" dirty="0" err="1">
                <a:solidFill>
                  <a:srgbClr val="FFFFFF"/>
                </a:solidFill>
              </a:rPr>
              <a:t>irishfaithcentre.ie</a:t>
            </a:r>
            <a:r>
              <a:rPr lang="en-US" sz="1000" dirty="0">
                <a:solidFill>
                  <a:srgbClr val="FFFFFF"/>
                </a:solidFill>
              </a:rPr>
              <a:t>/</a:t>
            </a:r>
            <a:r>
              <a:rPr lang="en-US" sz="1000" dirty="0" err="1">
                <a:solidFill>
                  <a:srgbClr val="FFFFFF"/>
                </a:solidFill>
              </a:rPr>
              <a:t>ressurrection.html</a:t>
            </a:r>
            <a:endParaRPr lang="en-US" sz="1000" dirty="0">
              <a:solidFill>
                <a:srgbClr val="FFFFFF"/>
              </a:solidFill>
            </a:endParaRPr>
          </a:p>
        </p:txBody>
      </p:sp>
      <p:grpSp>
        <p:nvGrpSpPr>
          <p:cNvPr id="7" name="Group 6">
            <a:extLst>
              <a:ext uri="{FF2B5EF4-FFF2-40B4-BE49-F238E27FC236}">
                <a16:creationId xmlns:a16="http://schemas.microsoft.com/office/drawing/2014/main" id="{12495920-E181-D142-BF28-9B64008D468A}"/>
              </a:ext>
            </a:extLst>
          </p:cNvPr>
          <p:cNvGrpSpPr/>
          <p:nvPr/>
        </p:nvGrpSpPr>
        <p:grpSpPr>
          <a:xfrm>
            <a:off x="1023694" y="1643447"/>
            <a:ext cx="3016967" cy="4696482"/>
            <a:chOff x="1023694" y="1618733"/>
            <a:chExt cx="3016967" cy="4696482"/>
          </a:xfrm>
        </p:grpSpPr>
        <p:pic>
          <p:nvPicPr>
            <p:cNvPr id="9" name="Picture 8">
              <a:extLst>
                <a:ext uri="{FF2B5EF4-FFF2-40B4-BE49-F238E27FC236}">
                  <a16:creationId xmlns:a16="http://schemas.microsoft.com/office/drawing/2014/main" id="{40D9F9F4-8F4C-C249-A127-9E41856A22D1}"/>
                </a:ext>
              </a:extLst>
            </p:cNvPr>
            <p:cNvPicPr>
              <a:picLocks noChangeAspect="1"/>
            </p:cNvPicPr>
            <p:nvPr/>
          </p:nvPicPr>
          <p:blipFill>
            <a:blip r:embed="rId4"/>
            <a:stretch>
              <a:fillRect/>
            </a:stretch>
          </p:blipFill>
          <p:spPr>
            <a:xfrm>
              <a:off x="1023695" y="1618733"/>
              <a:ext cx="3016966" cy="4624909"/>
            </a:xfrm>
            <a:prstGeom prst="rect">
              <a:avLst/>
            </a:prstGeom>
          </p:spPr>
        </p:pic>
        <p:sp>
          <p:nvSpPr>
            <p:cNvPr id="11" name="Rounded Rectangle 10">
              <a:extLst>
                <a:ext uri="{FF2B5EF4-FFF2-40B4-BE49-F238E27FC236}">
                  <a16:creationId xmlns:a16="http://schemas.microsoft.com/office/drawing/2014/main" id="{420FD473-8C20-8E46-8DE5-4A41187557A3}"/>
                </a:ext>
              </a:extLst>
            </p:cNvPr>
            <p:cNvSpPr/>
            <p:nvPr/>
          </p:nvSpPr>
          <p:spPr>
            <a:xfrm>
              <a:off x="1023694" y="1618733"/>
              <a:ext cx="3016965" cy="4696482"/>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Screen Shot 2017-09-18 at 08.12.1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6" name="TextBox 5"/>
          <p:cNvSpPr txBox="1"/>
          <p:nvPr/>
        </p:nvSpPr>
        <p:spPr>
          <a:xfrm>
            <a:off x="0" y="123736"/>
            <a:ext cx="9144000" cy="1200329"/>
          </a:xfrm>
          <a:prstGeom prst="rect">
            <a:avLst/>
          </a:prstGeom>
          <a:noFill/>
        </p:spPr>
        <p:txBody>
          <a:bodyPr wrap="square" rtlCol="0">
            <a:spAutoFit/>
          </a:bodyPr>
          <a:lstStyle/>
          <a:p>
            <a:pPr algn="ctr"/>
            <a:r>
              <a:rPr lang="sk-SK" sz="3600" b="1" i="1" dirty="0">
                <a:solidFill>
                  <a:schemeClr val="bg1"/>
                </a:solidFill>
              </a:rPr>
              <a:t>Murphy v IRTC </a:t>
            </a:r>
          </a:p>
          <a:p>
            <a:pPr algn="ctr"/>
            <a:r>
              <a:rPr lang="sk-SK" sz="3600" dirty="0">
                <a:solidFill>
                  <a:schemeClr val="bg1"/>
                </a:solidFill>
              </a:rPr>
              <a:t>[1991] 1 IR 120, [1998] 2 ILRM 360 </a:t>
            </a:r>
            <a:endParaRPr lang="en-US" sz="3600" dirty="0">
              <a:solidFill>
                <a:schemeClr val="bg1"/>
              </a:solidFill>
            </a:endParaRPr>
          </a:p>
        </p:txBody>
      </p:sp>
      <p:sp>
        <p:nvSpPr>
          <p:cNvPr id="12" name="Rounded Rectangle 11">
            <a:extLst>
              <a:ext uri="{FF2B5EF4-FFF2-40B4-BE49-F238E27FC236}">
                <a16:creationId xmlns:a16="http://schemas.microsoft.com/office/drawing/2014/main" id="{E67B42EA-F017-6A42-B7FE-A53A95DB8516}"/>
              </a:ext>
            </a:extLst>
          </p:cNvPr>
          <p:cNvSpPr/>
          <p:nvPr/>
        </p:nvSpPr>
        <p:spPr>
          <a:xfrm>
            <a:off x="5064353" y="1607660"/>
            <a:ext cx="3016965" cy="4696482"/>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E7E3428-5FAB-5C40-81F6-06E1BA224475}"/>
              </a:ext>
            </a:extLst>
          </p:cNvPr>
          <p:cNvSpPr txBox="1"/>
          <p:nvPr/>
        </p:nvSpPr>
        <p:spPr>
          <a:xfrm>
            <a:off x="5374229" y="1698357"/>
            <a:ext cx="2397211" cy="2862322"/>
          </a:xfrm>
          <a:prstGeom prst="rect">
            <a:avLst/>
          </a:prstGeom>
          <a:noFill/>
        </p:spPr>
        <p:txBody>
          <a:bodyPr wrap="square" rtlCol="0">
            <a:spAutoFit/>
          </a:bodyPr>
          <a:lstStyle/>
          <a:p>
            <a:pPr algn="ctr"/>
            <a:endParaRPr lang="en-US" sz="3600" b="1" dirty="0">
              <a:solidFill>
                <a:srgbClr val="FF0000"/>
              </a:solidFill>
            </a:endParaRPr>
          </a:p>
          <a:p>
            <a:endParaRPr lang="en-US" sz="2400" b="1" dirty="0">
              <a:solidFill>
                <a:srgbClr val="FF0000"/>
              </a:solidFill>
            </a:endParaRPr>
          </a:p>
          <a:p>
            <a:r>
              <a:rPr lang="en-US" sz="3600" b="1" dirty="0">
                <a:solidFill>
                  <a:srgbClr val="FF0000"/>
                </a:solidFill>
              </a:rPr>
              <a:t>R</a:t>
            </a:r>
            <a:r>
              <a:rPr lang="en-US" sz="3600" dirty="0">
                <a:solidFill>
                  <a:schemeClr val="bg1"/>
                </a:solidFill>
              </a:rPr>
              <a:t>estriction</a:t>
            </a:r>
          </a:p>
          <a:p>
            <a:endParaRPr lang="en-US" sz="2400" dirty="0">
              <a:solidFill>
                <a:schemeClr val="bg1"/>
              </a:solidFill>
            </a:endParaRPr>
          </a:p>
          <a:p>
            <a:r>
              <a:rPr lang="en-US" sz="3600" b="1" dirty="0">
                <a:solidFill>
                  <a:srgbClr val="FF0000"/>
                </a:solidFill>
              </a:rPr>
              <a:t>R</a:t>
            </a:r>
            <a:r>
              <a:rPr lang="en-US" sz="3600" dirty="0">
                <a:solidFill>
                  <a:schemeClr val="bg1"/>
                </a:solidFill>
              </a:rPr>
              <a:t>ight</a:t>
            </a:r>
          </a:p>
          <a:p>
            <a:endParaRPr lang="en-US" sz="2400" dirty="0">
              <a:solidFill>
                <a:schemeClr val="bg1"/>
              </a:solidFill>
            </a:endParaRPr>
          </a:p>
        </p:txBody>
      </p:sp>
    </p:spTree>
    <p:extLst>
      <p:ext uri="{BB962C8B-B14F-4D97-AF65-F5344CB8AC3E}">
        <p14:creationId xmlns:p14="http://schemas.microsoft.com/office/powerpoint/2010/main" val="3285971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endParaRPr lang="en-US" sz="1000" dirty="0">
              <a:solidFill>
                <a:srgbClr val="FFFFFF"/>
              </a:solidFill>
            </a:endParaRPr>
          </a:p>
        </p:txBody>
      </p:sp>
      <p:sp>
        <p:nvSpPr>
          <p:cNvPr id="5" name="Rectangle 4">
            <a:extLst>
              <a:ext uri="{FF2B5EF4-FFF2-40B4-BE49-F238E27FC236}">
                <a16:creationId xmlns:a16="http://schemas.microsoft.com/office/drawing/2014/main" id="{ECE2A4C1-5A17-F047-A50B-ACCEE2EE124D}"/>
              </a:ext>
            </a:extLst>
          </p:cNvPr>
          <p:cNvSpPr/>
          <p:nvPr/>
        </p:nvSpPr>
        <p:spPr>
          <a:xfrm>
            <a:off x="156258" y="1447799"/>
            <a:ext cx="8987742" cy="5170646"/>
          </a:xfrm>
          <a:prstGeom prst="rect">
            <a:avLst/>
          </a:prstGeom>
        </p:spPr>
        <p:txBody>
          <a:bodyPr wrap="square">
            <a:spAutoFit/>
          </a:bodyPr>
          <a:lstStyle/>
          <a:p>
            <a:r>
              <a:rPr lang="en-US" sz="2400" dirty="0"/>
              <a:t>1° The State guarantees liberty for the exercise of the following rights, subject to public order and morality: –</a:t>
            </a:r>
          </a:p>
          <a:p>
            <a:endParaRPr lang="en-US" sz="1400" dirty="0"/>
          </a:p>
          <a:p>
            <a:r>
              <a:rPr lang="en-US" sz="2400" dirty="0"/>
              <a:t>(</a:t>
            </a:r>
            <a:r>
              <a:rPr lang="en-US" sz="2400" dirty="0" err="1"/>
              <a:t>i</a:t>
            </a:r>
            <a:r>
              <a:rPr lang="en-US" sz="2400" dirty="0"/>
              <a:t> )     The right of the citizens to express freely their convictions and opinions.</a:t>
            </a:r>
          </a:p>
          <a:p>
            <a:endParaRPr lang="en-US" sz="1400" dirty="0"/>
          </a:p>
          <a:p>
            <a:r>
              <a:rPr lang="en-US" sz="2400" dirty="0"/>
              <a:t>The education of public opinion being, however, a matter of such grave import to the common good, the State shall </a:t>
            </a:r>
            <a:r>
              <a:rPr lang="en-US" sz="2400" dirty="0" err="1"/>
              <a:t>endeavour</a:t>
            </a:r>
            <a:r>
              <a:rPr lang="en-US" sz="2400" dirty="0"/>
              <a:t> to ensure that organs of public opinion, such as the radio, the press, the cinema, while preserving their rightful liberty of expression, including criticism of Government policy, shall not be used to undermine public order or morality or the authority of the State.</a:t>
            </a:r>
          </a:p>
          <a:p>
            <a:endParaRPr lang="en-US" sz="1400" dirty="0"/>
          </a:p>
          <a:p>
            <a:r>
              <a:rPr lang="en-US" sz="2400" dirty="0"/>
              <a:t>The publication or utterance of </a:t>
            </a:r>
            <a:r>
              <a:rPr lang="en-US" sz="2400" dirty="0">
                <a:solidFill>
                  <a:schemeClr val="accent2">
                    <a:lumMod val="20000"/>
                    <a:lumOff val="80000"/>
                  </a:schemeClr>
                </a:solidFill>
              </a:rPr>
              <a:t>blasphemous, </a:t>
            </a:r>
            <a:r>
              <a:rPr lang="en-US" sz="2400" dirty="0"/>
              <a:t>seditious or indecent matter is an offence which shall be punishable in accordance with law.</a:t>
            </a:r>
          </a:p>
        </p:txBody>
      </p:sp>
      <p:sp>
        <p:nvSpPr>
          <p:cNvPr id="6" name="TextBox 5">
            <a:extLst>
              <a:ext uri="{FF2B5EF4-FFF2-40B4-BE49-F238E27FC236}">
                <a16:creationId xmlns:a16="http://schemas.microsoft.com/office/drawing/2014/main" id="{FE5ABC1A-6A6C-AB40-8027-DAAC674B47D5}"/>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 Article 40(6)</a:t>
            </a:r>
          </a:p>
        </p:txBody>
      </p:sp>
    </p:spTree>
    <p:extLst>
      <p:ext uri="{BB962C8B-B14F-4D97-AF65-F5344CB8AC3E}">
        <p14:creationId xmlns:p14="http://schemas.microsoft.com/office/powerpoint/2010/main" val="390707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endParaRPr lang="en-US" sz="1000" dirty="0">
              <a:solidFill>
                <a:srgbClr val="FFFFFF"/>
              </a:solidFill>
            </a:endParaRPr>
          </a:p>
        </p:txBody>
      </p:sp>
      <p:sp>
        <p:nvSpPr>
          <p:cNvPr id="5" name="Rectangle 4">
            <a:extLst>
              <a:ext uri="{FF2B5EF4-FFF2-40B4-BE49-F238E27FC236}">
                <a16:creationId xmlns:a16="http://schemas.microsoft.com/office/drawing/2014/main" id="{ECE2A4C1-5A17-F047-A50B-ACCEE2EE124D}"/>
              </a:ext>
            </a:extLst>
          </p:cNvPr>
          <p:cNvSpPr/>
          <p:nvPr/>
        </p:nvSpPr>
        <p:spPr>
          <a:xfrm>
            <a:off x="156258" y="1447799"/>
            <a:ext cx="8987742" cy="5170646"/>
          </a:xfrm>
          <a:prstGeom prst="rect">
            <a:avLst/>
          </a:prstGeom>
        </p:spPr>
        <p:txBody>
          <a:bodyPr wrap="square">
            <a:spAutoFit/>
          </a:bodyPr>
          <a:lstStyle/>
          <a:p>
            <a:r>
              <a:rPr lang="en-US" sz="2400" dirty="0"/>
              <a:t>1° The State guarantees liberty for the exercise of the following rights, subject to public order and morality: –</a:t>
            </a:r>
          </a:p>
          <a:p>
            <a:endParaRPr lang="en-US" sz="1400" dirty="0"/>
          </a:p>
          <a:p>
            <a:r>
              <a:rPr lang="en-US" sz="2400" dirty="0"/>
              <a:t>(</a:t>
            </a:r>
            <a:r>
              <a:rPr lang="en-US" sz="2400" dirty="0" err="1"/>
              <a:t>i</a:t>
            </a:r>
            <a:r>
              <a:rPr lang="en-US" sz="2400" dirty="0"/>
              <a:t> )     </a:t>
            </a:r>
            <a:r>
              <a:rPr lang="en-US" sz="2400" b="1" dirty="0">
                <a:solidFill>
                  <a:srgbClr val="FF0000"/>
                </a:solidFill>
              </a:rPr>
              <a:t>The right of the citizens to express freely their convictions and opinions.</a:t>
            </a:r>
          </a:p>
          <a:p>
            <a:endParaRPr lang="en-US" sz="1400" dirty="0"/>
          </a:p>
          <a:p>
            <a:r>
              <a:rPr lang="en-US" sz="2400" dirty="0"/>
              <a:t>The education of public opinion being, however, a matter of such grave import to the common good, the State shall </a:t>
            </a:r>
            <a:r>
              <a:rPr lang="en-US" sz="2400" dirty="0" err="1"/>
              <a:t>endeavour</a:t>
            </a:r>
            <a:r>
              <a:rPr lang="en-US" sz="2400" dirty="0"/>
              <a:t> to ensure that organs of public opinion, such as the radio, the press, the cinema, while preserving their rightful liberty of expression, including criticism of Government policy, shall not be used to undermine public order or morality or the authority of the State.</a:t>
            </a:r>
          </a:p>
          <a:p>
            <a:endParaRPr lang="en-US" sz="1400" dirty="0"/>
          </a:p>
          <a:p>
            <a:r>
              <a:rPr lang="en-US" sz="2400" dirty="0"/>
              <a:t>The publication or utterance of </a:t>
            </a:r>
            <a:r>
              <a:rPr lang="en-US" sz="2400" dirty="0">
                <a:solidFill>
                  <a:schemeClr val="accent2">
                    <a:lumMod val="20000"/>
                    <a:lumOff val="80000"/>
                  </a:schemeClr>
                </a:solidFill>
              </a:rPr>
              <a:t>blasphemous, </a:t>
            </a:r>
            <a:r>
              <a:rPr lang="en-US" sz="2400" dirty="0"/>
              <a:t>seditious or indecent matter is an offence which shall be punishable in accordance with law.</a:t>
            </a:r>
          </a:p>
        </p:txBody>
      </p:sp>
      <p:sp>
        <p:nvSpPr>
          <p:cNvPr id="6" name="TextBox 5">
            <a:extLst>
              <a:ext uri="{FF2B5EF4-FFF2-40B4-BE49-F238E27FC236}">
                <a16:creationId xmlns:a16="http://schemas.microsoft.com/office/drawing/2014/main" id="{FE5ABC1A-6A6C-AB40-8027-DAAC674B47D5}"/>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 Article 40(6)</a:t>
            </a:r>
          </a:p>
        </p:txBody>
      </p:sp>
    </p:spTree>
    <p:extLst>
      <p:ext uri="{BB962C8B-B14F-4D97-AF65-F5344CB8AC3E}">
        <p14:creationId xmlns:p14="http://schemas.microsoft.com/office/powerpoint/2010/main" val="3164072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7-11-11 at 11.07.57.png">
            <a:extLst>
              <a:ext uri="{FF2B5EF4-FFF2-40B4-BE49-F238E27FC236}">
                <a16:creationId xmlns:a16="http://schemas.microsoft.com/office/drawing/2014/main" id="{E4E9000B-100B-3249-B19D-B35D057E9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504825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images: http://</a:t>
            </a:r>
            <a:r>
              <a:rPr lang="en-US" sz="1000" dirty="0" err="1">
                <a:solidFill>
                  <a:srgbClr val="FFFFFF"/>
                </a:solidFill>
              </a:rPr>
              <a:t>irishfaithcentre.ie</a:t>
            </a:r>
            <a:r>
              <a:rPr lang="en-US" sz="1000" dirty="0">
                <a:solidFill>
                  <a:srgbClr val="FFFFFF"/>
                </a:solidFill>
              </a:rPr>
              <a:t>/</a:t>
            </a:r>
            <a:r>
              <a:rPr lang="en-US" sz="1000" dirty="0" err="1">
                <a:solidFill>
                  <a:srgbClr val="FFFFFF"/>
                </a:solidFill>
              </a:rPr>
              <a:t>ressurrection.html</a:t>
            </a:r>
            <a:endParaRPr lang="en-US" sz="1000" dirty="0">
              <a:solidFill>
                <a:srgbClr val="FFFFFF"/>
              </a:solidFill>
            </a:endParaRPr>
          </a:p>
        </p:txBody>
      </p:sp>
      <p:grpSp>
        <p:nvGrpSpPr>
          <p:cNvPr id="7" name="Group 6">
            <a:extLst>
              <a:ext uri="{FF2B5EF4-FFF2-40B4-BE49-F238E27FC236}">
                <a16:creationId xmlns:a16="http://schemas.microsoft.com/office/drawing/2014/main" id="{12495920-E181-D142-BF28-9B64008D468A}"/>
              </a:ext>
            </a:extLst>
          </p:cNvPr>
          <p:cNvGrpSpPr/>
          <p:nvPr/>
        </p:nvGrpSpPr>
        <p:grpSpPr>
          <a:xfrm>
            <a:off x="1023694" y="1643447"/>
            <a:ext cx="3016967" cy="4696482"/>
            <a:chOff x="1023694" y="1618733"/>
            <a:chExt cx="3016967" cy="4696482"/>
          </a:xfrm>
        </p:grpSpPr>
        <p:pic>
          <p:nvPicPr>
            <p:cNvPr id="9" name="Picture 8">
              <a:extLst>
                <a:ext uri="{FF2B5EF4-FFF2-40B4-BE49-F238E27FC236}">
                  <a16:creationId xmlns:a16="http://schemas.microsoft.com/office/drawing/2014/main" id="{40D9F9F4-8F4C-C249-A127-9E41856A22D1}"/>
                </a:ext>
              </a:extLst>
            </p:cNvPr>
            <p:cNvPicPr>
              <a:picLocks noChangeAspect="1"/>
            </p:cNvPicPr>
            <p:nvPr/>
          </p:nvPicPr>
          <p:blipFill>
            <a:blip r:embed="rId4"/>
            <a:stretch>
              <a:fillRect/>
            </a:stretch>
          </p:blipFill>
          <p:spPr>
            <a:xfrm>
              <a:off x="1023695" y="1618733"/>
              <a:ext cx="3016966" cy="4624909"/>
            </a:xfrm>
            <a:prstGeom prst="rect">
              <a:avLst/>
            </a:prstGeom>
          </p:spPr>
        </p:pic>
        <p:sp>
          <p:nvSpPr>
            <p:cNvPr id="11" name="Rounded Rectangle 10">
              <a:extLst>
                <a:ext uri="{FF2B5EF4-FFF2-40B4-BE49-F238E27FC236}">
                  <a16:creationId xmlns:a16="http://schemas.microsoft.com/office/drawing/2014/main" id="{420FD473-8C20-8E46-8DE5-4A41187557A3}"/>
                </a:ext>
              </a:extLst>
            </p:cNvPr>
            <p:cNvSpPr/>
            <p:nvPr/>
          </p:nvSpPr>
          <p:spPr>
            <a:xfrm>
              <a:off x="1023694" y="1618733"/>
              <a:ext cx="3016965" cy="4696482"/>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Screen Shot 2017-09-18 at 08.12.1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6" name="TextBox 5"/>
          <p:cNvSpPr txBox="1"/>
          <p:nvPr/>
        </p:nvSpPr>
        <p:spPr>
          <a:xfrm>
            <a:off x="0" y="123736"/>
            <a:ext cx="9144000" cy="1200329"/>
          </a:xfrm>
          <a:prstGeom prst="rect">
            <a:avLst/>
          </a:prstGeom>
          <a:noFill/>
        </p:spPr>
        <p:txBody>
          <a:bodyPr wrap="square" rtlCol="0">
            <a:spAutoFit/>
          </a:bodyPr>
          <a:lstStyle/>
          <a:p>
            <a:pPr algn="ctr"/>
            <a:r>
              <a:rPr lang="sk-SK" sz="3600" b="1" i="1" dirty="0">
                <a:solidFill>
                  <a:schemeClr val="bg1"/>
                </a:solidFill>
              </a:rPr>
              <a:t>Murphy v IRTC </a:t>
            </a:r>
          </a:p>
          <a:p>
            <a:pPr algn="ctr"/>
            <a:r>
              <a:rPr lang="sk-SK" sz="3600" dirty="0">
                <a:solidFill>
                  <a:schemeClr val="bg1"/>
                </a:solidFill>
              </a:rPr>
              <a:t>[1991] 1 IR 120, [1998] 2 ILRM 360 </a:t>
            </a:r>
            <a:endParaRPr lang="en-US" sz="3600" dirty="0">
              <a:solidFill>
                <a:schemeClr val="bg1"/>
              </a:solidFill>
            </a:endParaRPr>
          </a:p>
        </p:txBody>
      </p:sp>
      <p:sp>
        <p:nvSpPr>
          <p:cNvPr id="12" name="Rounded Rectangle 11">
            <a:extLst>
              <a:ext uri="{FF2B5EF4-FFF2-40B4-BE49-F238E27FC236}">
                <a16:creationId xmlns:a16="http://schemas.microsoft.com/office/drawing/2014/main" id="{E67B42EA-F017-6A42-B7FE-A53A95DB8516}"/>
              </a:ext>
            </a:extLst>
          </p:cNvPr>
          <p:cNvSpPr/>
          <p:nvPr/>
        </p:nvSpPr>
        <p:spPr>
          <a:xfrm>
            <a:off x="5064353" y="1607660"/>
            <a:ext cx="3016965" cy="4696482"/>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E7E3428-5FAB-5C40-81F6-06E1BA224475}"/>
              </a:ext>
            </a:extLst>
          </p:cNvPr>
          <p:cNvSpPr txBox="1"/>
          <p:nvPr/>
        </p:nvSpPr>
        <p:spPr>
          <a:xfrm>
            <a:off x="5374229" y="1698357"/>
            <a:ext cx="2397211" cy="4339650"/>
          </a:xfrm>
          <a:prstGeom prst="rect">
            <a:avLst/>
          </a:prstGeom>
          <a:noFill/>
        </p:spPr>
        <p:txBody>
          <a:bodyPr wrap="square" rtlCol="0">
            <a:spAutoFit/>
          </a:bodyPr>
          <a:lstStyle/>
          <a:p>
            <a:pPr algn="ctr"/>
            <a:r>
              <a:rPr lang="en-US" sz="3600" b="1" dirty="0">
                <a:solidFill>
                  <a:srgbClr val="FF0000"/>
                </a:solidFill>
              </a:rPr>
              <a:t> </a:t>
            </a:r>
          </a:p>
          <a:p>
            <a:endParaRPr lang="en-US" sz="2400" b="1" dirty="0">
              <a:solidFill>
                <a:srgbClr val="FF0000"/>
              </a:solidFill>
            </a:endParaRPr>
          </a:p>
          <a:p>
            <a:r>
              <a:rPr lang="en-US" sz="3600" b="1" dirty="0">
                <a:solidFill>
                  <a:srgbClr val="FF0000"/>
                </a:solidFill>
              </a:rPr>
              <a:t>R</a:t>
            </a:r>
            <a:r>
              <a:rPr lang="en-US" sz="3600" dirty="0">
                <a:solidFill>
                  <a:schemeClr val="bg1"/>
                </a:solidFill>
              </a:rPr>
              <a:t>estriction</a:t>
            </a:r>
          </a:p>
          <a:p>
            <a:endParaRPr lang="en-US" sz="2400" dirty="0">
              <a:solidFill>
                <a:schemeClr val="bg1"/>
              </a:solidFill>
            </a:endParaRPr>
          </a:p>
          <a:p>
            <a:r>
              <a:rPr lang="en-US" sz="3600" b="1" dirty="0">
                <a:solidFill>
                  <a:srgbClr val="FF0000"/>
                </a:solidFill>
              </a:rPr>
              <a:t>R</a:t>
            </a:r>
            <a:r>
              <a:rPr lang="en-US" sz="3600" dirty="0">
                <a:solidFill>
                  <a:schemeClr val="bg1"/>
                </a:solidFill>
              </a:rPr>
              <a:t>ight</a:t>
            </a:r>
          </a:p>
          <a:p>
            <a:endParaRPr lang="en-US" sz="2400" dirty="0">
              <a:solidFill>
                <a:schemeClr val="bg1"/>
              </a:solidFill>
            </a:endParaRPr>
          </a:p>
          <a:p>
            <a:r>
              <a:rPr lang="en-US" sz="3600" b="1" dirty="0">
                <a:solidFill>
                  <a:srgbClr val="FF0000"/>
                </a:solidFill>
              </a:rPr>
              <a:t>R</a:t>
            </a:r>
            <a:r>
              <a:rPr lang="en-US" sz="3600" dirty="0">
                <a:solidFill>
                  <a:schemeClr val="bg1"/>
                </a:solidFill>
              </a:rPr>
              <a:t>eason</a:t>
            </a:r>
          </a:p>
          <a:p>
            <a:endParaRPr lang="en-US" sz="2400" dirty="0">
              <a:solidFill>
                <a:schemeClr val="bg1"/>
              </a:solidFill>
            </a:endParaRPr>
          </a:p>
          <a:p>
            <a:r>
              <a:rPr lang="en-US" sz="3600" b="1" dirty="0">
                <a:solidFill>
                  <a:srgbClr val="FF0000"/>
                </a:solidFill>
              </a:rPr>
              <a:t> </a:t>
            </a:r>
            <a:endParaRPr lang="en-US" sz="3600" dirty="0">
              <a:solidFill>
                <a:schemeClr val="bg1"/>
              </a:solidFill>
            </a:endParaRPr>
          </a:p>
        </p:txBody>
      </p:sp>
    </p:spTree>
    <p:extLst>
      <p:ext uri="{BB962C8B-B14F-4D97-AF65-F5344CB8AC3E}">
        <p14:creationId xmlns:p14="http://schemas.microsoft.com/office/powerpoint/2010/main" val="673743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endParaRPr lang="en-US" sz="1000" dirty="0">
              <a:solidFill>
                <a:srgbClr val="FFFFFF"/>
              </a:solidFill>
            </a:endParaRPr>
          </a:p>
        </p:txBody>
      </p:sp>
      <p:sp>
        <p:nvSpPr>
          <p:cNvPr id="5" name="Rectangle 4">
            <a:extLst>
              <a:ext uri="{FF2B5EF4-FFF2-40B4-BE49-F238E27FC236}">
                <a16:creationId xmlns:a16="http://schemas.microsoft.com/office/drawing/2014/main" id="{ECE2A4C1-5A17-F047-A50B-ACCEE2EE124D}"/>
              </a:ext>
            </a:extLst>
          </p:cNvPr>
          <p:cNvSpPr/>
          <p:nvPr/>
        </p:nvSpPr>
        <p:spPr>
          <a:xfrm>
            <a:off x="156258" y="1447799"/>
            <a:ext cx="8987742" cy="5170646"/>
          </a:xfrm>
          <a:prstGeom prst="rect">
            <a:avLst/>
          </a:prstGeom>
        </p:spPr>
        <p:txBody>
          <a:bodyPr wrap="square">
            <a:spAutoFit/>
          </a:bodyPr>
          <a:lstStyle/>
          <a:p>
            <a:r>
              <a:rPr lang="en-US" sz="2400" dirty="0"/>
              <a:t>1° The State guarantees liberty for the exercise of the following rights, subject to public order and morality: –</a:t>
            </a:r>
          </a:p>
          <a:p>
            <a:endParaRPr lang="en-US" sz="1400" dirty="0"/>
          </a:p>
          <a:p>
            <a:r>
              <a:rPr lang="en-US" sz="2400" dirty="0"/>
              <a:t>(</a:t>
            </a:r>
            <a:r>
              <a:rPr lang="en-US" sz="2400" dirty="0" err="1"/>
              <a:t>i</a:t>
            </a:r>
            <a:r>
              <a:rPr lang="en-US" sz="2400" dirty="0"/>
              <a:t> )     The right of the citizens to express freely their convictions and opinions.</a:t>
            </a:r>
          </a:p>
          <a:p>
            <a:endParaRPr lang="en-US" sz="1400" dirty="0"/>
          </a:p>
          <a:p>
            <a:r>
              <a:rPr lang="en-US" sz="2400" dirty="0"/>
              <a:t>The education of public opinion being, however, a matter of such grave import to the common good, the State shall </a:t>
            </a:r>
            <a:r>
              <a:rPr lang="en-US" sz="2400" dirty="0" err="1"/>
              <a:t>endeavour</a:t>
            </a:r>
            <a:r>
              <a:rPr lang="en-US" sz="2400" dirty="0"/>
              <a:t> to ensure that organs of public opinion, such as the radio, the press, the cinema, while preserving their rightful liberty of expression, including criticism of Government policy, shall not be used to undermine public order or morality or the authority of the State.</a:t>
            </a:r>
          </a:p>
          <a:p>
            <a:endParaRPr lang="en-US" sz="1400" dirty="0"/>
          </a:p>
          <a:p>
            <a:r>
              <a:rPr lang="en-US" sz="2400" dirty="0"/>
              <a:t>The publication or utterance of </a:t>
            </a:r>
            <a:r>
              <a:rPr lang="en-US" sz="2400" dirty="0">
                <a:solidFill>
                  <a:schemeClr val="accent2">
                    <a:lumMod val="20000"/>
                    <a:lumOff val="80000"/>
                  </a:schemeClr>
                </a:solidFill>
              </a:rPr>
              <a:t>blasphemous, </a:t>
            </a:r>
            <a:r>
              <a:rPr lang="en-US" sz="2400" dirty="0"/>
              <a:t>seditious or indecent matter is an offence which shall be punishable in accordance with law.</a:t>
            </a:r>
          </a:p>
        </p:txBody>
      </p:sp>
      <p:sp>
        <p:nvSpPr>
          <p:cNvPr id="6" name="TextBox 5">
            <a:extLst>
              <a:ext uri="{FF2B5EF4-FFF2-40B4-BE49-F238E27FC236}">
                <a16:creationId xmlns:a16="http://schemas.microsoft.com/office/drawing/2014/main" id="{FE5ABC1A-6A6C-AB40-8027-DAAC674B47D5}"/>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 Article 40(6)</a:t>
            </a:r>
          </a:p>
        </p:txBody>
      </p:sp>
    </p:spTree>
    <p:extLst>
      <p:ext uri="{BB962C8B-B14F-4D97-AF65-F5344CB8AC3E}">
        <p14:creationId xmlns:p14="http://schemas.microsoft.com/office/powerpoint/2010/main" val="517776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E2A4C1-5A17-F047-A50B-ACCEE2EE124D}"/>
              </a:ext>
            </a:extLst>
          </p:cNvPr>
          <p:cNvSpPr/>
          <p:nvPr/>
        </p:nvSpPr>
        <p:spPr>
          <a:xfrm>
            <a:off x="156258" y="1447799"/>
            <a:ext cx="8987742" cy="5170646"/>
          </a:xfrm>
          <a:prstGeom prst="rect">
            <a:avLst/>
          </a:prstGeom>
        </p:spPr>
        <p:txBody>
          <a:bodyPr wrap="square">
            <a:spAutoFit/>
          </a:bodyPr>
          <a:lstStyle/>
          <a:p>
            <a:r>
              <a:rPr lang="en-US" sz="2400" dirty="0"/>
              <a:t>1° The State guarantees liberty for the exercise of the following rights, subject to </a:t>
            </a:r>
            <a:r>
              <a:rPr lang="en-US" sz="2400" b="1" dirty="0">
                <a:solidFill>
                  <a:srgbClr val="FF0000"/>
                </a:solidFill>
              </a:rPr>
              <a:t>public order </a:t>
            </a:r>
            <a:r>
              <a:rPr lang="en-US" sz="2400" dirty="0"/>
              <a:t>and </a:t>
            </a:r>
            <a:r>
              <a:rPr lang="en-US" sz="2400" b="1" dirty="0">
                <a:solidFill>
                  <a:srgbClr val="FF0000"/>
                </a:solidFill>
              </a:rPr>
              <a:t>morality</a:t>
            </a:r>
            <a:r>
              <a:rPr lang="en-US" sz="2400" dirty="0"/>
              <a:t>: –</a:t>
            </a:r>
          </a:p>
          <a:p>
            <a:endParaRPr lang="en-US" sz="1400" dirty="0"/>
          </a:p>
          <a:p>
            <a:r>
              <a:rPr lang="en-US" sz="2400" dirty="0"/>
              <a:t>(</a:t>
            </a:r>
            <a:r>
              <a:rPr lang="en-US" sz="2400" dirty="0" err="1"/>
              <a:t>i</a:t>
            </a:r>
            <a:r>
              <a:rPr lang="en-US" sz="2400" dirty="0"/>
              <a:t> )     The right of the citizens to express freely their convictions and opinions. </a:t>
            </a:r>
            <a:endParaRPr lang="en-US" sz="2400" dirty="0">
              <a:solidFill>
                <a:srgbClr val="FF0000"/>
              </a:solidFill>
            </a:endParaRPr>
          </a:p>
          <a:p>
            <a:endParaRPr lang="en-US" sz="1400" dirty="0"/>
          </a:p>
          <a:p>
            <a:r>
              <a:rPr lang="en-US" sz="2400" dirty="0"/>
              <a:t>The education of public opinion being, however, a matter of such grave import to the common good, the State shall </a:t>
            </a:r>
            <a:r>
              <a:rPr lang="en-US" sz="2400" dirty="0" err="1"/>
              <a:t>endeavour</a:t>
            </a:r>
            <a:r>
              <a:rPr lang="en-US" sz="2400" dirty="0"/>
              <a:t> to ensure that organs of public opinion, such as the radio, the press, the cinema, while preserving their rightful liberty of expression, including criticism of Government policy, shall not be used to undermine </a:t>
            </a:r>
            <a:r>
              <a:rPr lang="en-US" sz="2400" b="1" dirty="0">
                <a:solidFill>
                  <a:srgbClr val="FF0000"/>
                </a:solidFill>
              </a:rPr>
              <a:t>public order </a:t>
            </a:r>
            <a:r>
              <a:rPr lang="en-US" sz="2400" dirty="0"/>
              <a:t>or </a:t>
            </a:r>
            <a:r>
              <a:rPr lang="en-US" sz="2400" b="1" dirty="0">
                <a:solidFill>
                  <a:srgbClr val="FF0000"/>
                </a:solidFill>
              </a:rPr>
              <a:t>morality</a:t>
            </a:r>
            <a:r>
              <a:rPr lang="en-US" sz="2400" dirty="0"/>
              <a:t> or the </a:t>
            </a:r>
            <a:r>
              <a:rPr lang="en-US" sz="2400" b="1" dirty="0">
                <a:solidFill>
                  <a:srgbClr val="FF0000"/>
                </a:solidFill>
              </a:rPr>
              <a:t>authority of the State</a:t>
            </a:r>
            <a:r>
              <a:rPr lang="en-US" sz="2400" dirty="0"/>
              <a:t>.</a:t>
            </a:r>
          </a:p>
          <a:p>
            <a:endParaRPr lang="en-US" sz="1400" dirty="0"/>
          </a:p>
          <a:p>
            <a:r>
              <a:rPr lang="en-US" sz="2400" dirty="0"/>
              <a:t>The publication or utterance of </a:t>
            </a:r>
            <a:r>
              <a:rPr lang="en-US" sz="2400" dirty="0">
                <a:solidFill>
                  <a:schemeClr val="accent2">
                    <a:lumMod val="20000"/>
                    <a:lumOff val="80000"/>
                  </a:schemeClr>
                </a:solidFill>
              </a:rPr>
              <a:t>blasphemous, </a:t>
            </a:r>
            <a:r>
              <a:rPr lang="en-US" sz="2400" b="1" dirty="0">
                <a:solidFill>
                  <a:srgbClr val="FF0000"/>
                </a:solidFill>
              </a:rPr>
              <a:t>seditious</a:t>
            </a:r>
            <a:r>
              <a:rPr lang="en-US" sz="2400" dirty="0"/>
              <a:t> or </a:t>
            </a:r>
            <a:r>
              <a:rPr lang="en-US" sz="2400" b="1" dirty="0">
                <a:solidFill>
                  <a:srgbClr val="FF0000"/>
                </a:solidFill>
              </a:rPr>
              <a:t>indecent</a:t>
            </a:r>
            <a:r>
              <a:rPr lang="en-US" sz="2400" dirty="0"/>
              <a:t> matter is an offence which shall be punishable in accordance with law.</a:t>
            </a:r>
          </a:p>
        </p:txBody>
      </p:sp>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endParaRPr lang="en-US" sz="1000" dirty="0">
              <a:solidFill>
                <a:srgbClr val="FFFFFF"/>
              </a:solidFill>
            </a:endParaRPr>
          </a:p>
        </p:txBody>
      </p:sp>
      <p:sp>
        <p:nvSpPr>
          <p:cNvPr id="6" name="TextBox 5">
            <a:extLst>
              <a:ext uri="{FF2B5EF4-FFF2-40B4-BE49-F238E27FC236}">
                <a16:creationId xmlns:a16="http://schemas.microsoft.com/office/drawing/2014/main" id="{FE5ABC1A-6A6C-AB40-8027-DAAC674B47D5}"/>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 Article 40(6)</a:t>
            </a:r>
          </a:p>
        </p:txBody>
      </p:sp>
    </p:spTree>
    <p:extLst>
      <p:ext uri="{BB962C8B-B14F-4D97-AF65-F5344CB8AC3E}">
        <p14:creationId xmlns:p14="http://schemas.microsoft.com/office/powerpoint/2010/main" val="18270092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E2A4C1-5A17-F047-A50B-ACCEE2EE124D}"/>
              </a:ext>
            </a:extLst>
          </p:cNvPr>
          <p:cNvSpPr/>
          <p:nvPr/>
        </p:nvSpPr>
        <p:spPr>
          <a:xfrm>
            <a:off x="156258" y="1447799"/>
            <a:ext cx="8987742" cy="5170646"/>
          </a:xfrm>
          <a:prstGeom prst="rect">
            <a:avLst/>
          </a:prstGeom>
        </p:spPr>
        <p:txBody>
          <a:bodyPr wrap="square">
            <a:spAutoFit/>
          </a:bodyPr>
          <a:lstStyle/>
          <a:p>
            <a:r>
              <a:rPr lang="en-US" sz="2400" dirty="0"/>
              <a:t>1° The State guarantees liberty for the exercise of the following rights, subject to </a:t>
            </a:r>
            <a:r>
              <a:rPr lang="en-US" sz="2400" b="1" dirty="0">
                <a:solidFill>
                  <a:srgbClr val="FF0000"/>
                </a:solidFill>
              </a:rPr>
              <a:t>public order </a:t>
            </a:r>
            <a:r>
              <a:rPr lang="en-US" sz="2400" dirty="0"/>
              <a:t>and </a:t>
            </a:r>
            <a:r>
              <a:rPr lang="en-US" sz="2400" b="1" dirty="0">
                <a:solidFill>
                  <a:srgbClr val="FF0000"/>
                </a:solidFill>
              </a:rPr>
              <a:t>morality</a:t>
            </a:r>
            <a:r>
              <a:rPr lang="en-US" sz="2400" dirty="0"/>
              <a:t>: –</a:t>
            </a:r>
          </a:p>
          <a:p>
            <a:endParaRPr lang="en-US" sz="1400" dirty="0"/>
          </a:p>
          <a:p>
            <a:r>
              <a:rPr lang="en-US" sz="2400" dirty="0"/>
              <a:t>(</a:t>
            </a:r>
            <a:r>
              <a:rPr lang="en-US" sz="2400" dirty="0" err="1"/>
              <a:t>i</a:t>
            </a:r>
            <a:r>
              <a:rPr lang="en-US" sz="2400" dirty="0"/>
              <a:t> )     The right of the citizens to express freely their convictions and opinions. </a:t>
            </a:r>
            <a:endParaRPr lang="en-US" sz="2400" dirty="0">
              <a:solidFill>
                <a:srgbClr val="FF0000"/>
              </a:solidFill>
            </a:endParaRPr>
          </a:p>
          <a:p>
            <a:endParaRPr lang="en-US" sz="1400" dirty="0"/>
          </a:p>
          <a:p>
            <a:r>
              <a:rPr lang="en-US" sz="2400" dirty="0"/>
              <a:t>The education of public opinion being, however, a matter of such grave import to the common good, the State shall </a:t>
            </a:r>
            <a:r>
              <a:rPr lang="en-US" sz="2400" dirty="0" err="1"/>
              <a:t>endeavour</a:t>
            </a:r>
            <a:r>
              <a:rPr lang="en-US" sz="2400" dirty="0"/>
              <a:t> to ensure that organs of public opinion, such as the radio, the press, the cinema, while preserving their rightful liberty of expression, including criticism of Government policy, shall not be used to undermine </a:t>
            </a:r>
            <a:r>
              <a:rPr lang="en-US" sz="2400" b="1" dirty="0">
                <a:solidFill>
                  <a:srgbClr val="FF0000"/>
                </a:solidFill>
              </a:rPr>
              <a:t>public order </a:t>
            </a:r>
            <a:r>
              <a:rPr lang="en-US" sz="2400" dirty="0"/>
              <a:t>or </a:t>
            </a:r>
            <a:r>
              <a:rPr lang="en-US" sz="2400" b="1" dirty="0">
                <a:solidFill>
                  <a:srgbClr val="FF0000"/>
                </a:solidFill>
              </a:rPr>
              <a:t>morality</a:t>
            </a:r>
            <a:r>
              <a:rPr lang="en-US" sz="2400" dirty="0"/>
              <a:t> or the </a:t>
            </a:r>
            <a:r>
              <a:rPr lang="en-US" sz="2400" b="1" dirty="0">
                <a:solidFill>
                  <a:srgbClr val="FF0000"/>
                </a:solidFill>
              </a:rPr>
              <a:t>authority of the State</a:t>
            </a:r>
            <a:r>
              <a:rPr lang="en-US" sz="2400" dirty="0"/>
              <a:t>.</a:t>
            </a:r>
          </a:p>
          <a:p>
            <a:endParaRPr lang="en-US" sz="1400" dirty="0"/>
          </a:p>
          <a:p>
            <a:r>
              <a:rPr lang="en-US" sz="2400" dirty="0"/>
              <a:t>The publication or utterance of </a:t>
            </a:r>
            <a:r>
              <a:rPr lang="en-US" sz="2400" dirty="0">
                <a:solidFill>
                  <a:schemeClr val="accent2">
                    <a:lumMod val="20000"/>
                    <a:lumOff val="80000"/>
                  </a:schemeClr>
                </a:solidFill>
              </a:rPr>
              <a:t>blasphemous, </a:t>
            </a:r>
            <a:r>
              <a:rPr lang="en-US" sz="2400" b="1" dirty="0">
                <a:solidFill>
                  <a:srgbClr val="FF0000"/>
                </a:solidFill>
              </a:rPr>
              <a:t>seditious</a:t>
            </a:r>
            <a:r>
              <a:rPr lang="en-US" sz="2400" dirty="0"/>
              <a:t> or </a:t>
            </a:r>
            <a:r>
              <a:rPr lang="en-US" sz="2400" b="1" dirty="0">
                <a:solidFill>
                  <a:srgbClr val="FF0000"/>
                </a:solidFill>
              </a:rPr>
              <a:t>indecent</a:t>
            </a:r>
            <a:r>
              <a:rPr lang="en-US" sz="2400" dirty="0"/>
              <a:t> matter is an offence which shall be punishable in accordance with law.</a:t>
            </a:r>
          </a:p>
        </p:txBody>
      </p:sp>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endParaRPr lang="en-US" sz="1000" dirty="0">
              <a:solidFill>
                <a:srgbClr val="FFFFFF"/>
              </a:solidFill>
            </a:endParaRPr>
          </a:p>
        </p:txBody>
      </p:sp>
      <p:sp>
        <p:nvSpPr>
          <p:cNvPr id="6" name="TextBox 5">
            <a:extLst>
              <a:ext uri="{FF2B5EF4-FFF2-40B4-BE49-F238E27FC236}">
                <a16:creationId xmlns:a16="http://schemas.microsoft.com/office/drawing/2014/main" id="{FE5ABC1A-6A6C-AB40-8027-DAAC674B47D5}"/>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 Article 40(6)</a:t>
            </a:r>
          </a:p>
        </p:txBody>
      </p:sp>
      <p:sp>
        <p:nvSpPr>
          <p:cNvPr id="2" name="TextBox 1">
            <a:extLst>
              <a:ext uri="{FF2B5EF4-FFF2-40B4-BE49-F238E27FC236}">
                <a16:creationId xmlns:a16="http://schemas.microsoft.com/office/drawing/2014/main" id="{029C799E-2046-E741-A388-7CD7FA07B983}"/>
              </a:ext>
            </a:extLst>
          </p:cNvPr>
          <p:cNvSpPr txBox="1"/>
          <p:nvPr/>
        </p:nvSpPr>
        <p:spPr>
          <a:xfrm rot="20756824">
            <a:off x="2465408" y="3935391"/>
            <a:ext cx="3068469" cy="646331"/>
          </a:xfrm>
          <a:prstGeom prst="rect">
            <a:avLst/>
          </a:prstGeom>
          <a:solidFill>
            <a:schemeClr val="accent2">
              <a:lumMod val="20000"/>
              <a:lumOff val="80000"/>
            </a:schemeClr>
          </a:solidFill>
          <a:ln w="63500">
            <a:solidFill>
              <a:srgbClr val="FF0000"/>
            </a:solidFill>
            <a:prstDash val="dashDot"/>
          </a:ln>
        </p:spPr>
        <p:txBody>
          <a:bodyPr wrap="none" rtlCol="0">
            <a:spAutoFit/>
          </a:bodyPr>
          <a:lstStyle/>
          <a:p>
            <a:r>
              <a:rPr lang="en-US" sz="3600" b="1" dirty="0">
                <a:solidFill>
                  <a:srgbClr val="FF0000"/>
                </a:solidFill>
              </a:rPr>
              <a:t>Common Good</a:t>
            </a:r>
            <a:endParaRPr lang="en-US" sz="3600" b="1" dirty="0"/>
          </a:p>
        </p:txBody>
      </p:sp>
    </p:spTree>
    <p:extLst>
      <p:ext uri="{BB962C8B-B14F-4D97-AF65-F5344CB8AC3E}">
        <p14:creationId xmlns:p14="http://schemas.microsoft.com/office/powerpoint/2010/main" val="1808373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162300" y="6496050"/>
            <a:ext cx="5981700" cy="400110"/>
          </a:xfrm>
          <a:prstGeom prst="rect">
            <a:avLst/>
          </a:prstGeom>
          <a:noFill/>
        </p:spPr>
        <p:txBody>
          <a:bodyPr wrap="square" rtlCol="0">
            <a:spAutoFit/>
          </a:bodyPr>
          <a:lstStyle/>
          <a:p>
            <a:r>
              <a:rPr lang="en-US" sz="1000" dirty="0">
                <a:solidFill>
                  <a:srgbClr val="FFFFFF"/>
                </a:solidFill>
              </a:rPr>
              <a:t>; image: http://</a:t>
            </a:r>
            <a:r>
              <a:rPr lang="en-US" sz="1000" dirty="0" err="1">
                <a:solidFill>
                  <a:srgbClr val="FFFFFF"/>
                </a:solidFill>
              </a:rPr>
              <a:t>upload.wikimedia.org</a:t>
            </a:r>
            <a:r>
              <a:rPr lang="en-US" sz="1000" dirty="0">
                <a:solidFill>
                  <a:srgbClr val="FFFFFF"/>
                </a:solidFill>
              </a:rPr>
              <a:t>/</a:t>
            </a:r>
            <a:r>
              <a:rPr lang="en-US" sz="1000" dirty="0" err="1">
                <a:solidFill>
                  <a:srgbClr val="FFFFFF"/>
                </a:solidFill>
              </a:rPr>
              <a:t>wikipedia</a:t>
            </a:r>
            <a:r>
              <a:rPr lang="en-US" sz="1000" dirty="0">
                <a:solidFill>
                  <a:srgbClr val="FFFFFF"/>
                </a:solidFill>
              </a:rPr>
              <a:t>/commons/7/76/</a:t>
            </a:r>
            <a:r>
              <a:rPr lang="en-US" sz="1000" dirty="0" err="1">
                <a:solidFill>
                  <a:srgbClr val="FFFFFF"/>
                </a:solidFill>
              </a:rPr>
              <a:t>Berne_Convention_signatories.svg</a:t>
            </a:r>
            <a:r>
              <a:rPr lang="en-US" sz="1000" dirty="0">
                <a:solidFill>
                  <a:srgbClr val="FFFFFF"/>
                </a:solidFill>
              </a:rPr>
              <a:t> http://</a:t>
            </a:r>
            <a:r>
              <a:rPr lang="en-US" sz="1000" dirty="0" err="1">
                <a:solidFill>
                  <a:srgbClr val="FFFFFF"/>
                </a:solidFill>
              </a:rPr>
              <a:t>www.clker.com</a:t>
            </a:r>
            <a:r>
              <a:rPr lang="en-US" sz="1000" dirty="0">
                <a:solidFill>
                  <a:srgbClr val="FFFFFF"/>
                </a:solidFill>
              </a:rPr>
              <a:t>/clipart-red-pin-no-</a:t>
            </a:r>
            <a:r>
              <a:rPr lang="en-US" sz="1000" dirty="0" err="1">
                <a:solidFill>
                  <a:srgbClr val="FFFFFF"/>
                </a:solidFill>
              </a:rPr>
              <a:t>shadow.html</a:t>
            </a:r>
            <a:r>
              <a:rPr lang="en-US" sz="1000" dirty="0">
                <a:solidFill>
                  <a:srgbClr val="FFFFFF"/>
                </a:solidFill>
              </a:rPr>
              <a:t> </a:t>
            </a:r>
          </a:p>
        </p:txBody>
      </p:sp>
      <p:grpSp>
        <p:nvGrpSpPr>
          <p:cNvPr id="14" name="Group 13">
            <a:extLst>
              <a:ext uri="{FF2B5EF4-FFF2-40B4-BE49-F238E27FC236}">
                <a16:creationId xmlns:a16="http://schemas.microsoft.com/office/drawing/2014/main" id="{1858DF1D-B5FA-8000-54AF-C5E4CF4630A3}"/>
              </a:ext>
            </a:extLst>
          </p:cNvPr>
          <p:cNvGrpSpPr/>
          <p:nvPr/>
        </p:nvGrpSpPr>
        <p:grpSpPr>
          <a:xfrm>
            <a:off x="0" y="0"/>
            <a:ext cx="9144000" cy="1447800"/>
            <a:chOff x="0" y="0"/>
            <a:chExt cx="9144000" cy="144780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International Conventions</a:t>
              </a:r>
              <a:endParaRPr lang="en-US" sz="3200" i="1" dirty="0">
                <a:solidFill>
                  <a:srgbClr val="FFFFFF"/>
                </a:solidFill>
              </a:endParaRPr>
            </a:p>
          </p:txBody>
        </p:sp>
      </p:grpSp>
      <p:pic>
        <p:nvPicPr>
          <p:cNvPr id="2" name="Picture 1" descr="Berne.png">
            <a:extLst>
              <a:ext uri="{FF2B5EF4-FFF2-40B4-BE49-F238E27FC236}">
                <a16:creationId xmlns:a16="http://schemas.microsoft.com/office/drawing/2014/main" id="{CBD8A1C2-D9FB-90A6-43BE-6A2B7789A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799"/>
            <a:ext cx="9080851" cy="4732421"/>
          </a:xfrm>
          <a:prstGeom prst="rect">
            <a:avLst/>
          </a:prstGeom>
        </p:spPr>
      </p:pic>
      <p:pic>
        <p:nvPicPr>
          <p:cNvPr id="5" name="Picture 4">
            <a:extLst>
              <a:ext uri="{FF2B5EF4-FFF2-40B4-BE49-F238E27FC236}">
                <a16:creationId xmlns:a16="http://schemas.microsoft.com/office/drawing/2014/main" id="{3C5DBBCC-B8CC-460A-6429-13844FDDFE8B}"/>
              </a:ext>
            </a:extLst>
          </p:cNvPr>
          <p:cNvPicPr>
            <a:picLocks noChangeAspect="1"/>
          </p:cNvPicPr>
          <p:nvPr/>
        </p:nvPicPr>
        <p:blipFill>
          <a:blip r:embed="rId4"/>
          <a:stretch>
            <a:fillRect/>
          </a:stretch>
        </p:blipFill>
        <p:spPr>
          <a:xfrm>
            <a:off x="3454400" y="325520"/>
            <a:ext cx="2209800" cy="2209800"/>
          </a:xfrm>
          <a:prstGeom prst="rect">
            <a:avLst/>
          </a:prstGeom>
        </p:spPr>
      </p:pic>
      <p:sp>
        <p:nvSpPr>
          <p:cNvPr id="9" name="TextBox 8">
            <a:extLst>
              <a:ext uri="{FF2B5EF4-FFF2-40B4-BE49-F238E27FC236}">
                <a16:creationId xmlns:a16="http://schemas.microsoft.com/office/drawing/2014/main" id="{C7FD2405-81EB-BB11-AA29-1590AF4EF37B}"/>
              </a:ext>
            </a:extLst>
          </p:cNvPr>
          <p:cNvSpPr txBox="1"/>
          <p:nvPr/>
        </p:nvSpPr>
        <p:spPr>
          <a:xfrm>
            <a:off x="0" y="6049428"/>
            <a:ext cx="2303362" cy="461665"/>
          </a:xfrm>
          <a:prstGeom prst="rect">
            <a:avLst/>
          </a:prstGeom>
          <a:noFill/>
        </p:spPr>
        <p:txBody>
          <a:bodyPr wrap="square" rtlCol="0">
            <a:spAutoFit/>
          </a:bodyPr>
          <a:lstStyle/>
          <a:p>
            <a:r>
              <a:rPr lang="en-US" sz="2400" dirty="0"/>
              <a:t>Berne since 1886</a:t>
            </a:r>
          </a:p>
        </p:txBody>
      </p:sp>
      <p:pic>
        <p:nvPicPr>
          <p:cNvPr id="15" name="Picture 14">
            <a:extLst>
              <a:ext uri="{FF2B5EF4-FFF2-40B4-BE49-F238E27FC236}">
                <a16:creationId xmlns:a16="http://schemas.microsoft.com/office/drawing/2014/main" id="{3592FF9A-30DB-7395-F1DC-8AE9D3B1FEBE}"/>
              </a:ext>
            </a:extLst>
          </p:cNvPr>
          <p:cNvPicPr>
            <a:picLocks noChangeAspect="1"/>
          </p:cNvPicPr>
          <p:nvPr/>
        </p:nvPicPr>
        <p:blipFill>
          <a:blip r:embed="rId4"/>
          <a:stretch>
            <a:fillRect/>
          </a:stretch>
        </p:blipFill>
        <p:spPr>
          <a:xfrm>
            <a:off x="3016491" y="818443"/>
            <a:ext cx="2209800" cy="2209800"/>
          </a:xfrm>
          <a:prstGeom prst="rect">
            <a:avLst/>
          </a:prstGeom>
        </p:spPr>
      </p:pic>
      <p:sp>
        <p:nvSpPr>
          <p:cNvPr id="16" name="TextBox 15">
            <a:extLst>
              <a:ext uri="{FF2B5EF4-FFF2-40B4-BE49-F238E27FC236}">
                <a16:creationId xmlns:a16="http://schemas.microsoft.com/office/drawing/2014/main" id="{0D2EF8D4-BE99-49BF-B31F-C8A2E1561C1C}"/>
              </a:ext>
            </a:extLst>
          </p:cNvPr>
          <p:cNvSpPr txBox="1"/>
          <p:nvPr/>
        </p:nvSpPr>
        <p:spPr>
          <a:xfrm>
            <a:off x="6934200" y="6066807"/>
            <a:ext cx="2209800" cy="461665"/>
          </a:xfrm>
          <a:prstGeom prst="rect">
            <a:avLst/>
          </a:prstGeom>
          <a:noFill/>
        </p:spPr>
        <p:txBody>
          <a:bodyPr wrap="square" rtlCol="0">
            <a:spAutoFit/>
          </a:bodyPr>
          <a:lstStyle/>
          <a:p>
            <a:pPr algn="r"/>
            <a:r>
              <a:rPr lang="en-US" sz="2400" dirty="0"/>
              <a:t>Marrakesh 2013</a:t>
            </a:r>
          </a:p>
        </p:txBody>
      </p:sp>
    </p:spTree>
    <p:extLst>
      <p:ext uri="{BB962C8B-B14F-4D97-AF65-F5344CB8AC3E}">
        <p14:creationId xmlns:p14="http://schemas.microsoft.com/office/powerpoint/2010/main" val="29207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1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xit" presetSubtype="1" fill="hold" nodeType="clickEffect">
                                  <p:stCondLst>
                                    <p:cond delay="0"/>
                                  </p:stCondLst>
                                  <p:childTnLst>
                                    <p:anim calcmode="lin" valueType="num">
                                      <p:cBhvr additive="base">
                                        <p:cTn id="16" dur="500"/>
                                        <p:tgtEl>
                                          <p:spTgt spid="5"/>
                                        </p:tgtEl>
                                        <p:attrNameLst>
                                          <p:attrName>ppt_y</p:attrName>
                                        </p:attrNameLst>
                                      </p:cBhvr>
                                      <p:tavLst>
                                        <p:tav tm="0">
                                          <p:val>
                                            <p:strVal val="#ppt_y"/>
                                          </p:val>
                                        </p:tav>
                                        <p:tav tm="100000">
                                          <p:val>
                                            <p:strVal val="#ppt_y-#ppt_h*1.125000"/>
                                          </p:val>
                                        </p:tav>
                                      </p:tavLst>
                                    </p:anim>
                                    <p:animEffect transition="out" filter="wipe(up)">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2" presetClass="exit" presetSubtype="4" fill="hold" grpId="1" nodeType="with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par>
                          <p:cTn id="23" fill="hold">
                            <p:stCondLst>
                              <p:cond delay="500"/>
                            </p:stCondLst>
                            <p:childTnLst>
                              <p:par>
                                <p:cTn id="24" presetID="2" presetClass="entr" presetSubtype="1"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0-#ppt_h/2"/>
                                          </p:val>
                                        </p:tav>
                                        <p:tav tm="100000">
                                          <p:val>
                                            <p:strVal val="#ppt_y"/>
                                          </p:val>
                                        </p:tav>
                                      </p:tavLst>
                                    </p:anim>
                                  </p:childTnLst>
                                </p:cTn>
                              </p:par>
                              <p:par>
                                <p:cTn id="28" presetID="12" presetClass="entr" presetSubtype="4"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p:tgtEl>
                                          <p:spTgt spid="16"/>
                                        </p:tgtEl>
                                        <p:attrNameLst>
                                          <p:attrName>ppt_y</p:attrName>
                                        </p:attrNameLst>
                                      </p:cBhvr>
                                      <p:tavLst>
                                        <p:tav tm="0">
                                          <p:val>
                                            <p:strVal val="#ppt_y+#ppt_h*1.125000"/>
                                          </p:val>
                                        </p:tav>
                                        <p:tav tm="100000">
                                          <p:val>
                                            <p:strVal val="#ppt_y"/>
                                          </p:val>
                                        </p:tav>
                                      </p:tavLst>
                                    </p:anim>
                                    <p:animEffect transition="in" filter="wipe(up)">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E2A4C1-5A17-F047-A50B-ACCEE2EE124D}"/>
              </a:ext>
            </a:extLst>
          </p:cNvPr>
          <p:cNvSpPr/>
          <p:nvPr/>
        </p:nvSpPr>
        <p:spPr>
          <a:xfrm>
            <a:off x="156258" y="1447799"/>
            <a:ext cx="8987742" cy="5170646"/>
          </a:xfrm>
          <a:prstGeom prst="rect">
            <a:avLst/>
          </a:prstGeom>
        </p:spPr>
        <p:txBody>
          <a:bodyPr wrap="square">
            <a:spAutoFit/>
          </a:bodyPr>
          <a:lstStyle/>
          <a:p>
            <a:r>
              <a:rPr lang="en-US" sz="2400" dirty="0"/>
              <a:t>1° The State guarantees liberty for the exercise of the following rights, subject to </a:t>
            </a:r>
            <a:r>
              <a:rPr lang="en-US" sz="2400" b="1" dirty="0">
                <a:solidFill>
                  <a:srgbClr val="FF0000"/>
                </a:solidFill>
              </a:rPr>
              <a:t>public order </a:t>
            </a:r>
            <a:r>
              <a:rPr lang="en-US" sz="2400" dirty="0"/>
              <a:t>and </a:t>
            </a:r>
            <a:r>
              <a:rPr lang="en-US" sz="2400" b="1" dirty="0">
                <a:solidFill>
                  <a:srgbClr val="FF0000"/>
                </a:solidFill>
              </a:rPr>
              <a:t>morality</a:t>
            </a:r>
            <a:r>
              <a:rPr lang="en-US" sz="2400" dirty="0"/>
              <a:t>: –</a:t>
            </a:r>
          </a:p>
          <a:p>
            <a:endParaRPr lang="en-US" sz="1400" dirty="0"/>
          </a:p>
          <a:p>
            <a:r>
              <a:rPr lang="en-US" sz="2400" dirty="0"/>
              <a:t>(</a:t>
            </a:r>
            <a:r>
              <a:rPr lang="en-US" sz="2400" dirty="0" err="1"/>
              <a:t>i</a:t>
            </a:r>
            <a:r>
              <a:rPr lang="en-US" sz="2400" dirty="0"/>
              <a:t> )     The right of the citizens to express freely their convictions and opinions. </a:t>
            </a:r>
            <a:endParaRPr lang="en-US" sz="2400" dirty="0">
              <a:solidFill>
                <a:srgbClr val="FF0000"/>
              </a:solidFill>
            </a:endParaRPr>
          </a:p>
          <a:p>
            <a:endParaRPr lang="en-US" sz="1400" dirty="0"/>
          </a:p>
          <a:p>
            <a:r>
              <a:rPr lang="en-US" sz="2400" dirty="0"/>
              <a:t>The education of public opinion being, however, a matter of such grave import to the common good, the State shall </a:t>
            </a:r>
            <a:r>
              <a:rPr lang="en-US" sz="2400" dirty="0" err="1"/>
              <a:t>endeavour</a:t>
            </a:r>
            <a:r>
              <a:rPr lang="en-US" sz="2400" dirty="0"/>
              <a:t> to ensure that organs of public opinion, such as the radio, the press, the cinema, while preserving their rightful liberty of expression, including criticism of Government policy, shall not be used to undermine </a:t>
            </a:r>
            <a:r>
              <a:rPr lang="en-US" sz="2400" b="1" dirty="0">
                <a:solidFill>
                  <a:srgbClr val="FF0000"/>
                </a:solidFill>
              </a:rPr>
              <a:t>public order </a:t>
            </a:r>
            <a:r>
              <a:rPr lang="en-US" sz="2400" dirty="0"/>
              <a:t>or </a:t>
            </a:r>
            <a:r>
              <a:rPr lang="en-US" sz="2400" b="1" dirty="0">
                <a:solidFill>
                  <a:srgbClr val="FF0000"/>
                </a:solidFill>
              </a:rPr>
              <a:t>morality</a:t>
            </a:r>
            <a:r>
              <a:rPr lang="en-US" sz="2400" dirty="0"/>
              <a:t> or the </a:t>
            </a:r>
            <a:r>
              <a:rPr lang="en-US" sz="2400" b="1" dirty="0">
                <a:solidFill>
                  <a:srgbClr val="FF0000"/>
                </a:solidFill>
              </a:rPr>
              <a:t>authority of the State</a:t>
            </a:r>
            <a:r>
              <a:rPr lang="en-US" sz="2400" dirty="0"/>
              <a:t>.</a:t>
            </a:r>
          </a:p>
          <a:p>
            <a:endParaRPr lang="en-US" sz="1400" dirty="0"/>
          </a:p>
          <a:p>
            <a:r>
              <a:rPr lang="en-US" sz="2400" dirty="0"/>
              <a:t>The publication or utterance of </a:t>
            </a:r>
            <a:r>
              <a:rPr lang="en-US" sz="2400" dirty="0">
                <a:solidFill>
                  <a:schemeClr val="accent2">
                    <a:lumMod val="20000"/>
                    <a:lumOff val="80000"/>
                  </a:schemeClr>
                </a:solidFill>
              </a:rPr>
              <a:t>blasphemous, </a:t>
            </a:r>
            <a:r>
              <a:rPr lang="en-US" sz="2400" b="1" dirty="0">
                <a:solidFill>
                  <a:srgbClr val="FF0000"/>
                </a:solidFill>
              </a:rPr>
              <a:t>seditious</a:t>
            </a:r>
            <a:r>
              <a:rPr lang="en-US" sz="2400" dirty="0"/>
              <a:t> or </a:t>
            </a:r>
            <a:r>
              <a:rPr lang="en-US" sz="2400" b="1" dirty="0">
                <a:solidFill>
                  <a:srgbClr val="FF0000"/>
                </a:solidFill>
              </a:rPr>
              <a:t>indecent</a:t>
            </a:r>
            <a:r>
              <a:rPr lang="en-US" sz="2400" dirty="0"/>
              <a:t> matter is an offence which shall be punishable in accordance with law.</a:t>
            </a:r>
          </a:p>
        </p:txBody>
      </p:sp>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endParaRPr lang="en-US" sz="1000" dirty="0">
              <a:solidFill>
                <a:srgbClr val="FFFFFF"/>
              </a:solidFill>
            </a:endParaRPr>
          </a:p>
        </p:txBody>
      </p:sp>
      <p:sp>
        <p:nvSpPr>
          <p:cNvPr id="6" name="TextBox 5">
            <a:extLst>
              <a:ext uri="{FF2B5EF4-FFF2-40B4-BE49-F238E27FC236}">
                <a16:creationId xmlns:a16="http://schemas.microsoft.com/office/drawing/2014/main" id="{FE5ABC1A-6A6C-AB40-8027-DAAC674B47D5}"/>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Freedom of Expression: Article 40(6)</a:t>
            </a:r>
          </a:p>
        </p:txBody>
      </p:sp>
      <p:sp>
        <p:nvSpPr>
          <p:cNvPr id="2" name="TextBox 1">
            <a:extLst>
              <a:ext uri="{FF2B5EF4-FFF2-40B4-BE49-F238E27FC236}">
                <a16:creationId xmlns:a16="http://schemas.microsoft.com/office/drawing/2014/main" id="{029C799E-2046-E741-A388-7CD7FA07B983}"/>
              </a:ext>
            </a:extLst>
          </p:cNvPr>
          <p:cNvSpPr txBox="1"/>
          <p:nvPr/>
        </p:nvSpPr>
        <p:spPr>
          <a:xfrm rot="20756824">
            <a:off x="1783748" y="3935391"/>
            <a:ext cx="4431791" cy="646331"/>
          </a:xfrm>
          <a:prstGeom prst="rect">
            <a:avLst/>
          </a:prstGeom>
          <a:solidFill>
            <a:schemeClr val="accent2">
              <a:lumMod val="20000"/>
              <a:lumOff val="80000"/>
            </a:schemeClr>
          </a:solidFill>
          <a:ln w="63500">
            <a:solidFill>
              <a:srgbClr val="FF0000"/>
            </a:solidFill>
            <a:prstDash val="dashDot"/>
          </a:ln>
        </p:spPr>
        <p:txBody>
          <a:bodyPr wrap="none" rtlCol="0">
            <a:spAutoFit/>
          </a:bodyPr>
          <a:lstStyle/>
          <a:p>
            <a:r>
              <a:rPr lang="en-US" sz="3600" b="1" dirty="0">
                <a:solidFill>
                  <a:srgbClr val="FF0000"/>
                </a:solidFill>
              </a:rPr>
              <a:t>Common Good </a:t>
            </a:r>
            <a:r>
              <a:rPr lang="en-US" sz="3600" b="1" i="1" dirty="0" err="1">
                <a:solidFill>
                  <a:srgbClr val="FF0000"/>
                </a:solidFill>
              </a:rPr>
              <a:t>etc</a:t>
            </a:r>
            <a:r>
              <a:rPr lang="en-US" sz="3600" b="1" i="1" dirty="0">
                <a:solidFill>
                  <a:srgbClr val="FF0000"/>
                </a:solidFill>
              </a:rPr>
              <a:t> </a:t>
            </a:r>
            <a:r>
              <a:rPr lang="en-US" sz="3600" b="1" i="1" dirty="0" err="1">
                <a:solidFill>
                  <a:srgbClr val="FF0000"/>
                </a:solidFill>
              </a:rPr>
              <a:t>etc</a:t>
            </a:r>
            <a:endParaRPr lang="en-US" sz="3600" b="1" i="1" dirty="0"/>
          </a:p>
        </p:txBody>
      </p:sp>
    </p:spTree>
    <p:extLst>
      <p:ext uri="{BB962C8B-B14F-4D97-AF65-F5344CB8AC3E}">
        <p14:creationId xmlns:p14="http://schemas.microsoft.com/office/powerpoint/2010/main" val="2891766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7-11-11 at 11.07.57.png">
            <a:extLst>
              <a:ext uri="{FF2B5EF4-FFF2-40B4-BE49-F238E27FC236}">
                <a16:creationId xmlns:a16="http://schemas.microsoft.com/office/drawing/2014/main" id="{E4E9000B-100B-3249-B19D-B35D057E9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504825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images: http://</a:t>
            </a:r>
            <a:r>
              <a:rPr lang="en-US" sz="1000" dirty="0" err="1">
                <a:solidFill>
                  <a:srgbClr val="FFFFFF"/>
                </a:solidFill>
              </a:rPr>
              <a:t>irishfaithcentre.ie</a:t>
            </a:r>
            <a:r>
              <a:rPr lang="en-US" sz="1000" dirty="0">
                <a:solidFill>
                  <a:srgbClr val="FFFFFF"/>
                </a:solidFill>
              </a:rPr>
              <a:t>/</a:t>
            </a:r>
            <a:r>
              <a:rPr lang="en-US" sz="1000" dirty="0" err="1">
                <a:solidFill>
                  <a:srgbClr val="FFFFFF"/>
                </a:solidFill>
              </a:rPr>
              <a:t>ressurrection.html</a:t>
            </a:r>
            <a:endParaRPr lang="en-US" sz="1000" dirty="0">
              <a:solidFill>
                <a:srgbClr val="FFFFFF"/>
              </a:solidFill>
            </a:endParaRPr>
          </a:p>
        </p:txBody>
      </p:sp>
      <p:grpSp>
        <p:nvGrpSpPr>
          <p:cNvPr id="7" name="Group 6">
            <a:extLst>
              <a:ext uri="{FF2B5EF4-FFF2-40B4-BE49-F238E27FC236}">
                <a16:creationId xmlns:a16="http://schemas.microsoft.com/office/drawing/2014/main" id="{12495920-E181-D142-BF28-9B64008D468A}"/>
              </a:ext>
            </a:extLst>
          </p:cNvPr>
          <p:cNvGrpSpPr/>
          <p:nvPr/>
        </p:nvGrpSpPr>
        <p:grpSpPr>
          <a:xfrm>
            <a:off x="1023694" y="1643447"/>
            <a:ext cx="3016967" cy="4696482"/>
            <a:chOff x="1023694" y="1618733"/>
            <a:chExt cx="3016967" cy="4696482"/>
          </a:xfrm>
        </p:grpSpPr>
        <p:pic>
          <p:nvPicPr>
            <p:cNvPr id="9" name="Picture 8">
              <a:extLst>
                <a:ext uri="{FF2B5EF4-FFF2-40B4-BE49-F238E27FC236}">
                  <a16:creationId xmlns:a16="http://schemas.microsoft.com/office/drawing/2014/main" id="{40D9F9F4-8F4C-C249-A127-9E41856A22D1}"/>
                </a:ext>
              </a:extLst>
            </p:cNvPr>
            <p:cNvPicPr>
              <a:picLocks noChangeAspect="1"/>
            </p:cNvPicPr>
            <p:nvPr/>
          </p:nvPicPr>
          <p:blipFill>
            <a:blip r:embed="rId4"/>
            <a:stretch>
              <a:fillRect/>
            </a:stretch>
          </p:blipFill>
          <p:spPr>
            <a:xfrm>
              <a:off x="1023695" y="1618733"/>
              <a:ext cx="3016966" cy="4624909"/>
            </a:xfrm>
            <a:prstGeom prst="rect">
              <a:avLst/>
            </a:prstGeom>
          </p:spPr>
        </p:pic>
        <p:sp>
          <p:nvSpPr>
            <p:cNvPr id="11" name="Rounded Rectangle 10">
              <a:extLst>
                <a:ext uri="{FF2B5EF4-FFF2-40B4-BE49-F238E27FC236}">
                  <a16:creationId xmlns:a16="http://schemas.microsoft.com/office/drawing/2014/main" id="{420FD473-8C20-8E46-8DE5-4A41187557A3}"/>
                </a:ext>
              </a:extLst>
            </p:cNvPr>
            <p:cNvSpPr/>
            <p:nvPr/>
          </p:nvSpPr>
          <p:spPr>
            <a:xfrm>
              <a:off x="1023694" y="1618733"/>
              <a:ext cx="3016965" cy="4696482"/>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Screen Shot 2017-09-18 at 08.12.1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6" name="TextBox 5"/>
          <p:cNvSpPr txBox="1"/>
          <p:nvPr/>
        </p:nvSpPr>
        <p:spPr>
          <a:xfrm>
            <a:off x="0" y="123736"/>
            <a:ext cx="9144000" cy="1200329"/>
          </a:xfrm>
          <a:prstGeom prst="rect">
            <a:avLst/>
          </a:prstGeom>
          <a:noFill/>
        </p:spPr>
        <p:txBody>
          <a:bodyPr wrap="square" rtlCol="0">
            <a:spAutoFit/>
          </a:bodyPr>
          <a:lstStyle/>
          <a:p>
            <a:pPr algn="ctr"/>
            <a:r>
              <a:rPr lang="sk-SK" sz="3600" b="1" i="1" dirty="0">
                <a:solidFill>
                  <a:schemeClr val="bg1"/>
                </a:solidFill>
              </a:rPr>
              <a:t>Murphy v IRTC </a:t>
            </a:r>
          </a:p>
          <a:p>
            <a:pPr algn="ctr"/>
            <a:r>
              <a:rPr lang="sk-SK" sz="3600" dirty="0">
                <a:solidFill>
                  <a:schemeClr val="bg1"/>
                </a:solidFill>
              </a:rPr>
              <a:t>[1991] 1 IR 120, [1998] 2 ILRM 360 </a:t>
            </a:r>
            <a:endParaRPr lang="en-US" sz="3600" dirty="0">
              <a:solidFill>
                <a:schemeClr val="bg1"/>
              </a:solidFill>
            </a:endParaRPr>
          </a:p>
        </p:txBody>
      </p:sp>
      <p:sp>
        <p:nvSpPr>
          <p:cNvPr id="12" name="Rounded Rectangle 11">
            <a:extLst>
              <a:ext uri="{FF2B5EF4-FFF2-40B4-BE49-F238E27FC236}">
                <a16:creationId xmlns:a16="http://schemas.microsoft.com/office/drawing/2014/main" id="{E67B42EA-F017-6A42-B7FE-A53A95DB8516}"/>
              </a:ext>
            </a:extLst>
          </p:cNvPr>
          <p:cNvSpPr/>
          <p:nvPr/>
        </p:nvSpPr>
        <p:spPr>
          <a:xfrm>
            <a:off x="5064353" y="1607660"/>
            <a:ext cx="3016965" cy="4696482"/>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E7E3428-5FAB-5C40-81F6-06E1BA224475}"/>
              </a:ext>
            </a:extLst>
          </p:cNvPr>
          <p:cNvSpPr txBox="1"/>
          <p:nvPr/>
        </p:nvSpPr>
        <p:spPr>
          <a:xfrm>
            <a:off x="5374229" y="1698357"/>
            <a:ext cx="2397211" cy="4339650"/>
          </a:xfrm>
          <a:prstGeom prst="rect">
            <a:avLst/>
          </a:prstGeom>
          <a:noFill/>
        </p:spPr>
        <p:txBody>
          <a:bodyPr wrap="square" rtlCol="0">
            <a:spAutoFit/>
          </a:bodyPr>
          <a:lstStyle/>
          <a:p>
            <a:pPr algn="ctr"/>
            <a:r>
              <a:rPr lang="en-US" sz="3600" b="1" dirty="0">
                <a:solidFill>
                  <a:srgbClr val="FF0000"/>
                </a:solidFill>
              </a:rPr>
              <a:t> </a:t>
            </a:r>
          </a:p>
          <a:p>
            <a:endParaRPr lang="en-US" sz="2400" b="1" dirty="0">
              <a:solidFill>
                <a:srgbClr val="FF0000"/>
              </a:solidFill>
            </a:endParaRPr>
          </a:p>
          <a:p>
            <a:r>
              <a:rPr lang="en-US" sz="3600" b="1" dirty="0">
                <a:solidFill>
                  <a:srgbClr val="FF0000"/>
                </a:solidFill>
              </a:rPr>
              <a:t>R</a:t>
            </a:r>
            <a:r>
              <a:rPr lang="en-US" sz="3600" dirty="0">
                <a:solidFill>
                  <a:schemeClr val="bg1"/>
                </a:solidFill>
              </a:rPr>
              <a:t>estriction</a:t>
            </a:r>
          </a:p>
          <a:p>
            <a:endParaRPr lang="en-US" sz="2400" dirty="0">
              <a:solidFill>
                <a:schemeClr val="bg1"/>
              </a:solidFill>
            </a:endParaRPr>
          </a:p>
          <a:p>
            <a:r>
              <a:rPr lang="en-US" sz="3600" b="1" dirty="0">
                <a:solidFill>
                  <a:srgbClr val="FF0000"/>
                </a:solidFill>
              </a:rPr>
              <a:t>R</a:t>
            </a:r>
            <a:r>
              <a:rPr lang="en-US" sz="3600" dirty="0">
                <a:solidFill>
                  <a:schemeClr val="bg1"/>
                </a:solidFill>
              </a:rPr>
              <a:t>ight</a:t>
            </a:r>
          </a:p>
          <a:p>
            <a:endParaRPr lang="en-US" sz="2400" dirty="0">
              <a:solidFill>
                <a:schemeClr val="bg1"/>
              </a:solidFill>
            </a:endParaRPr>
          </a:p>
          <a:p>
            <a:r>
              <a:rPr lang="en-US" sz="3600" b="1" dirty="0">
                <a:solidFill>
                  <a:srgbClr val="FF0000"/>
                </a:solidFill>
              </a:rPr>
              <a:t>R</a:t>
            </a:r>
            <a:r>
              <a:rPr lang="en-US" sz="3600" dirty="0">
                <a:solidFill>
                  <a:schemeClr val="bg1"/>
                </a:solidFill>
              </a:rPr>
              <a:t>eason</a:t>
            </a:r>
          </a:p>
          <a:p>
            <a:endParaRPr lang="en-US" sz="2400" dirty="0">
              <a:solidFill>
                <a:schemeClr val="bg1"/>
              </a:solidFill>
            </a:endParaRPr>
          </a:p>
          <a:p>
            <a:r>
              <a:rPr lang="en-US" sz="3600" b="1" dirty="0">
                <a:solidFill>
                  <a:srgbClr val="FF0000"/>
                </a:solidFill>
              </a:rPr>
              <a:t>R</a:t>
            </a:r>
            <a:r>
              <a:rPr lang="en-US" sz="3600" dirty="0">
                <a:solidFill>
                  <a:schemeClr val="bg1"/>
                </a:solidFill>
              </a:rPr>
              <a:t>eview</a:t>
            </a:r>
          </a:p>
        </p:txBody>
      </p:sp>
    </p:spTree>
    <p:extLst>
      <p:ext uri="{BB962C8B-B14F-4D97-AF65-F5344CB8AC3E}">
        <p14:creationId xmlns:p14="http://schemas.microsoft.com/office/powerpoint/2010/main" val="1991203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images: https://</a:t>
            </a:r>
            <a:r>
              <a:rPr lang="en-US" sz="1000" dirty="0" err="1">
                <a:solidFill>
                  <a:srgbClr val="FFFFFF"/>
                </a:solidFill>
              </a:rPr>
              <a:t>pxhere.com</a:t>
            </a:r>
            <a:r>
              <a:rPr lang="en-US" sz="1000" dirty="0">
                <a:solidFill>
                  <a:srgbClr val="FFFFFF"/>
                </a:solidFill>
              </a:rPr>
              <a:t>/</a:t>
            </a:r>
            <a:r>
              <a:rPr lang="en-US" sz="1000" dirty="0" err="1">
                <a:solidFill>
                  <a:srgbClr val="FFFFFF"/>
                </a:solidFill>
              </a:rPr>
              <a:t>en</a:t>
            </a:r>
            <a:r>
              <a:rPr lang="en-US" sz="1000" dirty="0">
                <a:solidFill>
                  <a:srgbClr val="FFFFFF"/>
                </a:solidFill>
              </a:rPr>
              <a:t>/photo/895059</a:t>
            </a:r>
          </a:p>
        </p:txBody>
      </p:sp>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6" name="TextBox 5"/>
          <p:cNvSpPr txBox="1"/>
          <p:nvPr/>
        </p:nvSpPr>
        <p:spPr>
          <a:xfrm>
            <a:off x="0" y="123736"/>
            <a:ext cx="9144000" cy="1200329"/>
          </a:xfrm>
          <a:prstGeom prst="rect">
            <a:avLst/>
          </a:prstGeom>
          <a:noFill/>
        </p:spPr>
        <p:txBody>
          <a:bodyPr wrap="square" rtlCol="0">
            <a:spAutoFit/>
          </a:bodyPr>
          <a:lstStyle/>
          <a:p>
            <a:pPr algn="ctr"/>
            <a:r>
              <a:rPr lang="sk-SK" sz="3600" dirty="0" err="1">
                <a:solidFill>
                  <a:schemeClr val="bg1"/>
                </a:solidFill>
              </a:rPr>
              <a:t>Review</a:t>
            </a:r>
            <a:endParaRPr lang="sk-SK" sz="3600" dirty="0">
              <a:solidFill>
                <a:schemeClr val="bg1"/>
              </a:solidFill>
            </a:endParaRPr>
          </a:p>
          <a:p>
            <a:pPr algn="ctr"/>
            <a:r>
              <a:rPr lang="sk-SK" sz="3600" dirty="0" err="1">
                <a:solidFill>
                  <a:schemeClr val="bg1"/>
                </a:solidFill>
              </a:rPr>
              <a:t>Proportionality</a:t>
            </a:r>
            <a:endParaRPr lang="sk-SK" sz="3600" dirty="0">
              <a:solidFill>
                <a:schemeClr val="bg1"/>
              </a:solidFill>
            </a:endParaRPr>
          </a:p>
        </p:txBody>
      </p:sp>
      <p:pic>
        <p:nvPicPr>
          <p:cNvPr id="16386" name="Picture 2" descr="wood, tool, steel, construction, hammer, crack, nut, sculpture, power, art, fear, carving, destruction, maul, pound, striking, dominate, macro photography, beating, crushing, smash, hit, hitting, intimidate, mallet, threaten, sledgehammer, injure, overpower">
            <a:extLst>
              <a:ext uri="{FF2B5EF4-FFF2-40B4-BE49-F238E27FC236}">
                <a16:creationId xmlns:a16="http://schemas.microsoft.com/office/drawing/2014/main" id="{84EFFCB7-5B26-7F4F-B4DF-6124808258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9143999" cy="505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827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7-11-11 at 11.07.57.png">
            <a:extLst>
              <a:ext uri="{FF2B5EF4-FFF2-40B4-BE49-F238E27FC236}">
                <a16:creationId xmlns:a16="http://schemas.microsoft.com/office/drawing/2014/main" id="{E4E9000B-100B-3249-B19D-B35D057E9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504825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images: http://</a:t>
            </a:r>
            <a:r>
              <a:rPr lang="en-US" sz="1000" dirty="0" err="1">
                <a:solidFill>
                  <a:srgbClr val="FFFFFF"/>
                </a:solidFill>
              </a:rPr>
              <a:t>irishfaithcentre.ie</a:t>
            </a:r>
            <a:r>
              <a:rPr lang="en-US" sz="1000" dirty="0">
                <a:solidFill>
                  <a:srgbClr val="FFFFFF"/>
                </a:solidFill>
              </a:rPr>
              <a:t>/</a:t>
            </a:r>
            <a:r>
              <a:rPr lang="en-US" sz="1000" dirty="0" err="1">
                <a:solidFill>
                  <a:srgbClr val="FFFFFF"/>
                </a:solidFill>
              </a:rPr>
              <a:t>ressurrection.html</a:t>
            </a:r>
            <a:endParaRPr lang="en-US" sz="1000" dirty="0">
              <a:solidFill>
                <a:srgbClr val="FFFFFF"/>
              </a:solidFill>
            </a:endParaRPr>
          </a:p>
        </p:txBody>
      </p:sp>
      <p:grpSp>
        <p:nvGrpSpPr>
          <p:cNvPr id="7" name="Group 6">
            <a:extLst>
              <a:ext uri="{FF2B5EF4-FFF2-40B4-BE49-F238E27FC236}">
                <a16:creationId xmlns:a16="http://schemas.microsoft.com/office/drawing/2014/main" id="{12495920-E181-D142-BF28-9B64008D468A}"/>
              </a:ext>
            </a:extLst>
          </p:cNvPr>
          <p:cNvGrpSpPr/>
          <p:nvPr/>
        </p:nvGrpSpPr>
        <p:grpSpPr>
          <a:xfrm>
            <a:off x="1023694" y="1643447"/>
            <a:ext cx="3016967" cy="4696482"/>
            <a:chOff x="1023694" y="1618733"/>
            <a:chExt cx="3016967" cy="4696482"/>
          </a:xfrm>
        </p:grpSpPr>
        <p:pic>
          <p:nvPicPr>
            <p:cNvPr id="9" name="Picture 8">
              <a:extLst>
                <a:ext uri="{FF2B5EF4-FFF2-40B4-BE49-F238E27FC236}">
                  <a16:creationId xmlns:a16="http://schemas.microsoft.com/office/drawing/2014/main" id="{40D9F9F4-8F4C-C249-A127-9E41856A22D1}"/>
                </a:ext>
              </a:extLst>
            </p:cNvPr>
            <p:cNvPicPr>
              <a:picLocks noChangeAspect="1"/>
            </p:cNvPicPr>
            <p:nvPr/>
          </p:nvPicPr>
          <p:blipFill>
            <a:blip r:embed="rId4"/>
            <a:stretch>
              <a:fillRect/>
            </a:stretch>
          </p:blipFill>
          <p:spPr>
            <a:xfrm>
              <a:off x="1023695" y="1618733"/>
              <a:ext cx="3016966" cy="4624909"/>
            </a:xfrm>
            <a:prstGeom prst="rect">
              <a:avLst/>
            </a:prstGeom>
          </p:spPr>
        </p:pic>
        <p:sp>
          <p:nvSpPr>
            <p:cNvPr id="11" name="Rounded Rectangle 10">
              <a:extLst>
                <a:ext uri="{FF2B5EF4-FFF2-40B4-BE49-F238E27FC236}">
                  <a16:creationId xmlns:a16="http://schemas.microsoft.com/office/drawing/2014/main" id="{420FD473-8C20-8E46-8DE5-4A41187557A3}"/>
                </a:ext>
              </a:extLst>
            </p:cNvPr>
            <p:cNvSpPr/>
            <p:nvPr/>
          </p:nvSpPr>
          <p:spPr>
            <a:xfrm>
              <a:off x="1023694" y="1618733"/>
              <a:ext cx="3016965" cy="4696482"/>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Screen Shot 2017-09-18 at 08.12.1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6" name="TextBox 5"/>
          <p:cNvSpPr txBox="1"/>
          <p:nvPr/>
        </p:nvSpPr>
        <p:spPr>
          <a:xfrm>
            <a:off x="0" y="123736"/>
            <a:ext cx="9144000" cy="1200329"/>
          </a:xfrm>
          <a:prstGeom prst="rect">
            <a:avLst/>
          </a:prstGeom>
          <a:noFill/>
        </p:spPr>
        <p:txBody>
          <a:bodyPr wrap="square" rtlCol="0">
            <a:spAutoFit/>
          </a:bodyPr>
          <a:lstStyle/>
          <a:p>
            <a:pPr algn="ctr"/>
            <a:r>
              <a:rPr lang="sk-SK" sz="3600" b="1" i="1" dirty="0">
                <a:solidFill>
                  <a:schemeClr val="bg1"/>
                </a:solidFill>
              </a:rPr>
              <a:t>Murphy v IRTC </a:t>
            </a:r>
          </a:p>
          <a:p>
            <a:pPr algn="ctr"/>
            <a:r>
              <a:rPr lang="sk-SK" sz="3600" dirty="0">
                <a:solidFill>
                  <a:schemeClr val="bg1"/>
                </a:solidFill>
              </a:rPr>
              <a:t>[1991] 1 IR 120, [1998] 2 ILRM 360 </a:t>
            </a:r>
            <a:endParaRPr lang="en-US" sz="3600" dirty="0">
              <a:solidFill>
                <a:schemeClr val="bg1"/>
              </a:solidFill>
            </a:endParaRPr>
          </a:p>
        </p:txBody>
      </p:sp>
      <p:sp>
        <p:nvSpPr>
          <p:cNvPr id="12" name="Rounded Rectangle 11">
            <a:extLst>
              <a:ext uri="{FF2B5EF4-FFF2-40B4-BE49-F238E27FC236}">
                <a16:creationId xmlns:a16="http://schemas.microsoft.com/office/drawing/2014/main" id="{E67B42EA-F017-6A42-B7FE-A53A95DB8516}"/>
              </a:ext>
            </a:extLst>
          </p:cNvPr>
          <p:cNvSpPr/>
          <p:nvPr/>
        </p:nvSpPr>
        <p:spPr>
          <a:xfrm>
            <a:off x="5064353" y="1607660"/>
            <a:ext cx="3016965" cy="4696482"/>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E7E3428-5FAB-5C40-81F6-06E1BA224475}"/>
              </a:ext>
            </a:extLst>
          </p:cNvPr>
          <p:cNvSpPr txBox="1"/>
          <p:nvPr/>
        </p:nvSpPr>
        <p:spPr>
          <a:xfrm>
            <a:off x="5374229" y="1698357"/>
            <a:ext cx="2397211" cy="4339650"/>
          </a:xfrm>
          <a:prstGeom prst="rect">
            <a:avLst/>
          </a:prstGeom>
          <a:noFill/>
        </p:spPr>
        <p:txBody>
          <a:bodyPr wrap="square" rtlCol="0">
            <a:spAutoFit/>
          </a:bodyPr>
          <a:lstStyle/>
          <a:p>
            <a:pPr algn="ctr"/>
            <a:r>
              <a:rPr lang="en-US" sz="3600" b="1" dirty="0">
                <a:solidFill>
                  <a:srgbClr val="FF0000"/>
                </a:solidFill>
              </a:rPr>
              <a:t>4 Rs</a:t>
            </a:r>
          </a:p>
          <a:p>
            <a:endParaRPr lang="en-US" sz="2400" b="1" dirty="0">
              <a:solidFill>
                <a:srgbClr val="FF0000"/>
              </a:solidFill>
            </a:endParaRPr>
          </a:p>
          <a:p>
            <a:r>
              <a:rPr lang="en-US" sz="3600" b="1" dirty="0">
                <a:solidFill>
                  <a:srgbClr val="FF0000"/>
                </a:solidFill>
              </a:rPr>
              <a:t>R</a:t>
            </a:r>
            <a:r>
              <a:rPr lang="en-US" sz="3600" dirty="0">
                <a:solidFill>
                  <a:schemeClr val="bg1"/>
                </a:solidFill>
              </a:rPr>
              <a:t>estriction</a:t>
            </a:r>
          </a:p>
          <a:p>
            <a:endParaRPr lang="en-US" sz="2400" dirty="0">
              <a:solidFill>
                <a:schemeClr val="bg1"/>
              </a:solidFill>
            </a:endParaRPr>
          </a:p>
          <a:p>
            <a:r>
              <a:rPr lang="en-US" sz="3600" b="1" dirty="0">
                <a:solidFill>
                  <a:srgbClr val="FF0000"/>
                </a:solidFill>
              </a:rPr>
              <a:t>R</a:t>
            </a:r>
            <a:r>
              <a:rPr lang="en-US" sz="3600" dirty="0">
                <a:solidFill>
                  <a:schemeClr val="bg1"/>
                </a:solidFill>
              </a:rPr>
              <a:t>ight</a:t>
            </a:r>
          </a:p>
          <a:p>
            <a:endParaRPr lang="en-US" sz="2400" dirty="0">
              <a:solidFill>
                <a:schemeClr val="bg1"/>
              </a:solidFill>
            </a:endParaRPr>
          </a:p>
          <a:p>
            <a:r>
              <a:rPr lang="en-US" sz="3600" b="1" dirty="0">
                <a:solidFill>
                  <a:srgbClr val="FF0000"/>
                </a:solidFill>
              </a:rPr>
              <a:t>R</a:t>
            </a:r>
            <a:r>
              <a:rPr lang="en-US" sz="3600" dirty="0">
                <a:solidFill>
                  <a:schemeClr val="bg1"/>
                </a:solidFill>
              </a:rPr>
              <a:t>eason</a:t>
            </a:r>
          </a:p>
          <a:p>
            <a:endParaRPr lang="en-US" sz="2400" dirty="0">
              <a:solidFill>
                <a:schemeClr val="bg1"/>
              </a:solidFill>
            </a:endParaRPr>
          </a:p>
          <a:p>
            <a:r>
              <a:rPr lang="en-US" sz="3600" b="1" dirty="0">
                <a:solidFill>
                  <a:srgbClr val="FF0000"/>
                </a:solidFill>
              </a:rPr>
              <a:t>R</a:t>
            </a:r>
            <a:r>
              <a:rPr lang="en-US" sz="3600" dirty="0">
                <a:solidFill>
                  <a:schemeClr val="bg1"/>
                </a:solidFill>
              </a:rPr>
              <a:t>eview</a:t>
            </a:r>
          </a:p>
        </p:txBody>
      </p:sp>
    </p:spTree>
    <p:extLst>
      <p:ext uri="{BB962C8B-B14F-4D97-AF65-F5344CB8AC3E}">
        <p14:creationId xmlns:p14="http://schemas.microsoft.com/office/powerpoint/2010/main" val="32775200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91FEA38-A95E-D543-BF66-B13C6DE76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49285"/>
            <a:ext cx="9143999" cy="51467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hamiltonmusical.fandom.com</a:t>
            </a:r>
            <a:r>
              <a:rPr lang="en-US" sz="1000" dirty="0">
                <a:solidFill>
                  <a:srgbClr val="FFFFFF"/>
                </a:solidFill>
              </a:rPr>
              <a:t>/wiki/What%27d_I_Miss%3F/</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What is this?</a:t>
            </a:r>
          </a:p>
        </p:txBody>
      </p:sp>
    </p:spTree>
    <p:extLst>
      <p:ext uri="{BB962C8B-B14F-4D97-AF65-F5344CB8AC3E}">
        <p14:creationId xmlns:p14="http://schemas.microsoft.com/office/powerpoint/2010/main" val="270688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91FEA38-A95E-D543-BF66-B13C6DE76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49285"/>
            <a:ext cx="9143999" cy="51467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7-09-18 at 08.1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hamiltonmusical.fandom.com</a:t>
            </a:r>
            <a:r>
              <a:rPr lang="en-US" sz="1000" dirty="0">
                <a:solidFill>
                  <a:srgbClr val="FFFFFF"/>
                </a:solidFill>
              </a:rPr>
              <a:t>/wiki/What%27d_I_Miss%3F/</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i="1" dirty="0">
                <a:solidFill>
                  <a:srgbClr val="FFFFFF"/>
                </a:solidFill>
              </a:rPr>
              <a:t>What I’d miss</a:t>
            </a:r>
            <a:r>
              <a:rPr lang="en-US" sz="3200" dirty="0">
                <a:solidFill>
                  <a:srgbClr val="FFFFFF"/>
                </a:solidFill>
              </a:rPr>
              <a:t>?</a:t>
            </a:r>
          </a:p>
        </p:txBody>
      </p:sp>
    </p:spTree>
    <p:extLst>
      <p:ext uri="{BB962C8B-B14F-4D97-AF65-F5344CB8AC3E}">
        <p14:creationId xmlns:p14="http://schemas.microsoft.com/office/powerpoint/2010/main" val="3183929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pixabay.com</a:t>
            </a:r>
            <a:r>
              <a:rPr lang="en-US" sz="1000" dirty="0">
                <a:solidFill>
                  <a:srgbClr val="FFFFFF"/>
                </a:solidFill>
              </a:rPr>
              <a:t>/illustrations/q-and-a-question-answer-q-sign-2453376/</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Any questions?</a:t>
            </a:r>
          </a:p>
        </p:txBody>
      </p:sp>
      <p:pic>
        <p:nvPicPr>
          <p:cNvPr id="18434" name="Picture 2" descr="Q And A, Question, Answer, Q, Sign, Support">
            <a:extLst>
              <a:ext uri="{FF2B5EF4-FFF2-40B4-BE49-F238E27FC236}">
                <a16:creationId xmlns:a16="http://schemas.microsoft.com/office/drawing/2014/main" id="{C087BC7D-1A60-E944-A162-6AE4762FF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9144000" cy="505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28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Copyright Community</a:t>
            </a:r>
          </a:p>
        </p:txBody>
      </p:sp>
      <p:sp>
        <p:nvSpPr>
          <p:cNvPr id="8" name="TextBox 7">
            <a:extLst>
              <a:ext uri="{FF2B5EF4-FFF2-40B4-BE49-F238E27FC236}">
                <a16:creationId xmlns:a16="http://schemas.microsoft.com/office/drawing/2014/main" id="{63203FE8-171D-CC3E-D819-4F47DA5CF92A}"/>
              </a:ext>
            </a:extLst>
          </p:cNvPr>
          <p:cNvSpPr txBox="1"/>
          <p:nvPr/>
        </p:nvSpPr>
        <p:spPr>
          <a:xfrm>
            <a:off x="3399255" y="2117748"/>
            <a:ext cx="2753895" cy="3170099"/>
          </a:xfrm>
          <a:prstGeom prst="rect">
            <a:avLst/>
          </a:prstGeom>
          <a:noFill/>
        </p:spPr>
        <p:txBody>
          <a:bodyPr wrap="square" rtlCol="0">
            <a:spAutoFit/>
          </a:bodyPr>
          <a:lstStyle/>
          <a:p>
            <a:r>
              <a:rPr lang="en-US" sz="20000" dirty="0">
                <a:solidFill>
                  <a:srgbClr val="FF0000"/>
                </a:solidFill>
              </a:rPr>
              <a:t>©</a:t>
            </a:r>
          </a:p>
        </p:txBody>
      </p:sp>
      <p:pic>
        <p:nvPicPr>
          <p:cNvPr id="9" name="Picture 8" descr="Screen Shot 2013-05-30 at 17.46.20.png">
            <a:extLst>
              <a:ext uri="{FF2B5EF4-FFF2-40B4-BE49-F238E27FC236}">
                <a16:creationId xmlns:a16="http://schemas.microsoft.com/office/drawing/2014/main" id="{8CCA947F-C778-A5AD-C886-0BDD7A3EA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686" y="1490504"/>
            <a:ext cx="1654341" cy="1829802"/>
          </a:xfrm>
          <a:prstGeom prst="rect">
            <a:avLst/>
          </a:prstGeom>
        </p:spPr>
      </p:pic>
      <p:pic>
        <p:nvPicPr>
          <p:cNvPr id="11" name="Picture 10" descr="Screen Shot 2013-05-30 at 18.00.35.png">
            <a:extLst>
              <a:ext uri="{FF2B5EF4-FFF2-40B4-BE49-F238E27FC236}">
                <a16:creationId xmlns:a16="http://schemas.microsoft.com/office/drawing/2014/main" id="{A82831C6-218D-4AF7-C393-9BFD7D61C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9511" y="4758178"/>
            <a:ext cx="1679493" cy="1671054"/>
          </a:xfrm>
          <a:prstGeom prst="rect">
            <a:avLst/>
          </a:prstGeom>
        </p:spPr>
      </p:pic>
      <p:pic>
        <p:nvPicPr>
          <p:cNvPr id="12" name="Picture 11">
            <a:extLst>
              <a:ext uri="{FF2B5EF4-FFF2-40B4-BE49-F238E27FC236}">
                <a16:creationId xmlns:a16="http://schemas.microsoft.com/office/drawing/2014/main" id="{23420C03-C5B4-2151-6836-538A24EF66C0}"/>
              </a:ext>
            </a:extLst>
          </p:cNvPr>
          <p:cNvPicPr>
            <a:picLocks noChangeAspect="1"/>
          </p:cNvPicPr>
          <p:nvPr/>
        </p:nvPicPr>
        <p:blipFill>
          <a:blip r:embed="rId5"/>
          <a:stretch>
            <a:fillRect/>
          </a:stretch>
        </p:blipFill>
        <p:spPr>
          <a:xfrm>
            <a:off x="1848028" y="4758178"/>
            <a:ext cx="1776091" cy="1657685"/>
          </a:xfrm>
          <a:prstGeom prst="rect">
            <a:avLst/>
          </a:prstGeom>
        </p:spPr>
      </p:pic>
      <p:pic>
        <p:nvPicPr>
          <p:cNvPr id="13" name="Picture 12" descr="112944255_8584fc9288_q.jpg">
            <a:extLst>
              <a:ext uri="{FF2B5EF4-FFF2-40B4-BE49-F238E27FC236}">
                <a16:creationId xmlns:a16="http://schemas.microsoft.com/office/drawing/2014/main" id="{1F80C090-6AA1-96E9-3ABE-43DAD1993B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31" y="2822294"/>
            <a:ext cx="1671054" cy="1671054"/>
          </a:xfrm>
          <a:prstGeom prst="rect">
            <a:avLst/>
          </a:prstGeom>
        </p:spPr>
      </p:pic>
      <p:pic>
        <p:nvPicPr>
          <p:cNvPr id="14" name="Picture 2" descr="Printing Press Machine - Pearson Scott Foresman Archives">
            <a:extLst>
              <a:ext uri="{FF2B5EF4-FFF2-40B4-BE49-F238E27FC236}">
                <a16:creationId xmlns:a16="http://schemas.microsoft.com/office/drawing/2014/main" id="{274C6F9E-971E-1F57-4A89-BDC450FE0C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5729" y="925015"/>
            <a:ext cx="2333141" cy="231864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7781626A-BD84-BD48-EB5A-B4EAF50211E4}"/>
              </a:ext>
            </a:extLst>
          </p:cNvPr>
          <p:cNvGrpSpPr/>
          <p:nvPr/>
        </p:nvGrpSpPr>
        <p:grpSpPr>
          <a:xfrm>
            <a:off x="7349004" y="2843995"/>
            <a:ext cx="1780351" cy="1759363"/>
            <a:chOff x="7048153" y="2628773"/>
            <a:chExt cx="1780351" cy="1759363"/>
          </a:xfrm>
        </p:grpSpPr>
        <p:pic>
          <p:nvPicPr>
            <p:cNvPr id="16" name="Picture 15" descr="Screen Shot 2013-05-30 at 17.58.06.png">
              <a:extLst>
                <a:ext uri="{FF2B5EF4-FFF2-40B4-BE49-F238E27FC236}">
                  <a16:creationId xmlns:a16="http://schemas.microsoft.com/office/drawing/2014/main" id="{09256AFC-EB63-2C4C-C898-EE1210CBA7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8153" y="3319872"/>
              <a:ext cx="1780351" cy="1068264"/>
            </a:xfrm>
            <a:prstGeom prst="rect">
              <a:avLst/>
            </a:prstGeom>
          </p:spPr>
        </p:pic>
        <p:pic>
          <p:nvPicPr>
            <p:cNvPr id="17" name="Picture 16" descr="Logo&#10;&#10;Description automatically generated">
              <a:extLst>
                <a:ext uri="{FF2B5EF4-FFF2-40B4-BE49-F238E27FC236}">
                  <a16:creationId xmlns:a16="http://schemas.microsoft.com/office/drawing/2014/main" id="{C0EDB940-2CE9-69E3-0936-4E988095872E}"/>
                </a:ext>
              </a:extLst>
            </p:cNvPr>
            <p:cNvPicPr>
              <a:picLocks noChangeAspect="1"/>
            </p:cNvPicPr>
            <p:nvPr/>
          </p:nvPicPr>
          <p:blipFill>
            <a:blip r:embed="rId9"/>
            <a:stretch>
              <a:fillRect/>
            </a:stretch>
          </p:blipFill>
          <p:spPr>
            <a:xfrm>
              <a:off x="7124855" y="2628773"/>
              <a:ext cx="1539857" cy="827314"/>
            </a:xfrm>
            <a:prstGeom prst="rect">
              <a:avLst/>
            </a:prstGeom>
          </p:spPr>
        </p:pic>
      </p:grpSp>
    </p:spTree>
    <p:extLst>
      <p:ext uri="{BB962C8B-B14F-4D97-AF65-F5344CB8AC3E}">
        <p14:creationId xmlns:p14="http://schemas.microsoft.com/office/powerpoint/2010/main" val="303929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www.flickr.com</a:t>
            </a:r>
            <a:r>
              <a:rPr lang="en-US" sz="1000" dirty="0">
                <a:solidFill>
                  <a:srgbClr val="FFFFFF"/>
                </a:solidFill>
              </a:rPr>
              <a:t>/photos/</a:t>
            </a:r>
            <a:r>
              <a:rPr lang="en-US" sz="1000" dirty="0" err="1">
                <a:solidFill>
                  <a:srgbClr val="FFFFFF"/>
                </a:solidFill>
              </a:rPr>
              <a:t>artofchilling</a:t>
            </a:r>
            <a:r>
              <a:rPr lang="en-US" sz="1000" dirty="0">
                <a:solidFill>
                  <a:srgbClr val="FFFFFF"/>
                </a:solidFill>
              </a:rPr>
              <a:t>/5693120074/in/</a:t>
            </a:r>
            <a:r>
              <a:rPr lang="en-US" sz="1000" dirty="0" err="1">
                <a:solidFill>
                  <a:srgbClr val="FFFFFF"/>
                </a:solidFill>
              </a:rPr>
              <a:t>photostream</a:t>
            </a:r>
            <a:r>
              <a:rPr lang="en-US" sz="1000" dirty="0">
                <a:solidFill>
                  <a:srgbClr val="FFFFFF"/>
                </a:solidFill>
              </a:rPr>
              <a:t>/</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Section 17(2)(a) CRRA</a:t>
            </a:r>
          </a:p>
        </p:txBody>
      </p:sp>
      <p:grpSp>
        <p:nvGrpSpPr>
          <p:cNvPr id="6" name="Group 5">
            <a:extLst>
              <a:ext uri="{FF2B5EF4-FFF2-40B4-BE49-F238E27FC236}">
                <a16:creationId xmlns:a16="http://schemas.microsoft.com/office/drawing/2014/main" id="{FE6A5E32-315D-576E-072D-17D618A016EB}"/>
              </a:ext>
            </a:extLst>
          </p:cNvPr>
          <p:cNvGrpSpPr/>
          <p:nvPr/>
        </p:nvGrpSpPr>
        <p:grpSpPr>
          <a:xfrm>
            <a:off x="0" y="1447799"/>
            <a:ext cx="9144000" cy="5059825"/>
            <a:chOff x="0" y="1447799"/>
            <a:chExt cx="9144000" cy="5059825"/>
          </a:xfrm>
        </p:grpSpPr>
        <p:pic>
          <p:nvPicPr>
            <p:cNvPr id="2" name="Picture 1" descr="5693120074_cac209b2b0_o.jpg">
              <a:extLst>
                <a:ext uri="{FF2B5EF4-FFF2-40B4-BE49-F238E27FC236}">
                  <a16:creationId xmlns:a16="http://schemas.microsoft.com/office/drawing/2014/main" id="{DC8FCE3C-05DA-F546-84B8-351F91462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799"/>
              <a:ext cx="4676172" cy="5050266"/>
            </a:xfrm>
            <a:prstGeom prst="rect">
              <a:avLst/>
            </a:prstGeom>
          </p:spPr>
        </p:pic>
        <p:pic>
          <p:nvPicPr>
            <p:cNvPr id="5" name="Picture 4" descr="Screen Shot 2015-06-25 at 03.06.22.png">
              <a:extLst>
                <a:ext uri="{FF2B5EF4-FFF2-40B4-BE49-F238E27FC236}">
                  <a16:creationId xmlns:a16="http://schemas.microsoft.com/office/drawing/2014/main" id="{5268C184-50FA-37D8-E621-07C04042C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829" y="1447799"/>
              <a:ext cx="4676171" cy="5059825"/>
            </a:xfrm>
            <a:prstGeom prst="rect">
              <a:avLst/>
            </a:prstGeom>
          </p:spPr>
        </p:pic>
      </p:grpSp>
      <p:sp>
        <p:nvSpPr>
          <p:cNvPr id="7" name="Rectangle 6">
            <a:extLst>
              <a:ext uri="{FF2B5EF4-FFF2-40B4-BE49-F238E27FC236}">
                <a16:creationId xmlns:a16="http://schemas.microsoft.com/office/drawing/2014/main" id="{DC33A8BC-4869-08D4-06C2-849A9F4223D9}"/>
              </a:ext>
            </a:extLst>
          </p:cNvPr>
          <p:cNvSpPr/>
          <p:nvPr/>
        </p:nvSpPr>
        <p:spPr>
          <a:xfrm>
            <a:off x="5803660" y="1180805"/>
            <a:ext cx="3076483" cy="5078313"/>
          </a:xfrm>
          <a:prstGeom prst="rect">
            <a:avLst/>
          </a:prstGeom>
        </p:spPr>
        <p:txBody>
          <a:bodyPr wrap="none">
            <a:spAutoFit/>
          </a:bodyPr>
          <a:lstStyle/>
          <a:p>
            <a:pPr algn="ctr"/>
            <a:endParaRPr lang="en-US" sz="3600" b="1" dirty="0">
              <a:solidFill>
                <a:srgbClr val="FFFF00"/>
              </a:solidFill>
            </a:endParaRPr>
          </a:p>
          <a:p>
            <a:pPr algn="ctr"/>
            <a:r>
              <a:rPr lang="en-US" sz="7200" b="1" dirty="0">
                <a:solidFill>
                  <a:srgbClr val="FFFF00"/>
                </a:solidFill>
              </a:rPr>
              <a:t>original</a:t>
            </a:r>
          </a:p>
          <a:p>
            <a:pPr algn="ctr"/>
            <a:endParaRPr lang="en-US" sz="3600" dirty="0">
              <a:solidFill>
                <a:srgbClr val="FFFF00"/>
              </a:solidFill>
            </a:endParaRPr>
          </a:p>
          <a:p>
            <a:pPr algn="ctr"/>
            <a:r>
              <a:rPr lang="en-US" sz="3600" dirty="0">
                <a:solidFill>
                  <a:srgbClr val="FFFF00"/>
                </a:solidFill>
              </a:rPr>
              <a:t>literary</a:t>
            </a:r>
          </a:p>
          <a:p>
            <a:pPr algn="ctr"/>
            <a:r>
              <a:rPr lang="en-US" sz="3600" dirty="0">
                <a:solidFill>
                  <a:srgbClr val="FFFF00"/>
                </a:solidFill>
              </a:rPr>
              <a:t>dramatic</a:t>
            </a:r>
          </a:p>
          <a:p>
            <a:pPr algn="ctr"/>
            <a:r>
              <a:rPr lang="en-US" sz="3600" dirty="0">
                <a:solidFill>
                  <a:srgbClr val="FFFF00"/>
                </a:solidFill>
              </a:rPr>
              <a:t>musical</a:t>
            </a:r>
          </a:p>
          <a:p>
            <a:pPr algn="ctr"/>
            <a:r>
              <a:rPr lang="en-US" sz="3600" dirty="0">
                <a:solidFill>
                  <a:srgbClr val="FFFF00"/>
                </a:solidFill>
              </a:rPr>
              <a:t>artistic </a:t>
            </a:r>
          </a:p>
          <a:p>
            <a:pPr algn="ctr"/>
            <a:r>
              <a:rPr lang="en-US" sz="3600" b="1" dirty="0">
                <a:solidFill>
                  <a:srgbClr val="FFFF00"/>
                </a:solidFill>
              </a:rPr>
              <a:t>works</a:t>
            </a:r>
          </a:p>
        </p:txBody>
      </p:sp>
    </p:spTree>
    <p:extLst>
      <p:ext uri="{BB962C8B-B14F-4D97-AF65-F5344CB8AC3E}">
        <p14:creationId xmlns:p14="http://schemas.microsoft.com/office/powerpoint/2010/main" val="227223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9-18 at 08.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447800"/>
          </a:xfrm>
          <a:prstGeom prst="rect">
            <a:avLst/>
          </a:prstGeom>
        </p:spPr>
      </p:pic>
      <p:sp>
        <p:nvSpPr>
          <p:cNvPr id="3" name="TextBox 2"/>
          <p:cNvSpPr txBox="1"/>
          <p:nvPr/>
        </p:nvSpPr>
        <p:spPr>
          <a:xfrm>
            <a:off x="3162300" y="6496050"/>
            <a:ext cx="5981700" cy="246221"/>
          </a:xfrm>
          <a:prstGeom prst="rect">
            <a:avLst/>
          </a:prstGeom>
          <a:noFill/>
        </p:spPr>
        <p:txBody>
          <a:bodyPr wrap="square" rtlCol="0">
            <a:spAutoFit/>
          </a:bodyPr>
          <a:lstStyle/>
          <a:p>
            <a:r>
              <a:rPr lang="en-US" sz="1000" dirty="0">
                <a:solidFill>
                  <a:srgbClr val="FFFFFF"/>
                </a:solidFill>
              </a:rPr>
              <a:t>; image: https://</a:t>
            </a:r>
            <a:r>
              <a:rPr lang="en-US" sz="1000" dirty="0" err="1">
                <a:solidFill>
                  <a:srgbClr val="FFFFFF"/>
                </a:solidFill>
              </a:rPr>
              <a:t>twitter.com</a:t>
            </a:r>
            <a:r>
              <a:rPr lang="en-US" sz="1000" dirty="0">
                <a:solidFill>
                  <a:srgbClr val="FFFFFF"/>
                </a:solidFill>
              </a:rPr>
              <a:t>/</a:t>
            </a:r>
            <a:r>
              <a:rPr lang="en-US" sz="1000" dirty="0" err="1">
                <a:solidFill>
                  <a:srgbClr val="FFFFFF"/>
                </a:solidFill>
              </a:rPr>
              <a:t>TheEllenShow</a:t>
            </a:r>
            <a:r>
              <a:rPr lang="en-US" sz="1000" dirty="0">
                <a:solidFill>
                  <a:srgbClr val="FFFFFF"/>
                </a:solidFill>
              </a:rPr>
              <a:t>/status/440322224407314432</a:t>
            </a:r>
          </a:p>
        </p:txBody>
      </p:sp>
      <p:sp>
        <p:nvSpPr>
          <p:cNvPr id="4" name="TextBox 3">
            <a:extLst>
              <a:ext uri="{FF2B5EF4-FFF2-40B4-BE49-F238E27FC236}">
                <a16:creationId xmlns:a16="http://schemas.microsoft.com/office/drawing/2014/main" id="{2A8AD7B9-9A83-BE48-AD84-1B1EE4353884}"/>
              </a:ext>
            </a:extLst>
          </p:cNvPr>
          <p:cNvSpPr txBox="1"/>
          <p:nvPr/>
        </p:nvSpPr>
        <p:spPr>
          <a:xfrm>
            <a:off x="0" y="431512"/>
            <a:ext cx="9144000" cy="584775"/>
          </a:xfrm>
          <a:prstGeom prst="rect">
            <a:avLst/>
          </a:prstGeom>
          <a:noFill/>
        </p:spPr>
        <p:txBody>
          <a:bodyPr wrap="square" rtlCol="0">
            <a:spAutoFit/>
          </a:bodyPr>
          <a:lstStyle/>
          <a:p>
            <a:pPr algn="ctr"/>
            <a:r>
              <a:rPr lang="en-US" sz="3200" dirty="0">
                <a:solidFill>
                  <a:srgbClr val="FFFFFF"/>
                </a:solidFill>
              </a:rPr>
              <a:t>Section 17(2)(a) CRRA</a:t>
            </a:r>
          </a:p>
        </p:txBody>
      </p:sp>
      <p:pic>
        <p:nvPicPr>
          <p:cNvPr id="8" name="Picture 7">
            <a:extLst>
              <a:ext uri="{FF2B5EF4-FFF2-40B4-BE49-F238E27FC236}">
                <a16:creationId xmlns:a16="http://schemas.microsoft.com/office/drawing/2014/main" id="{B18B022E-2310-587E-4351-00FE4796A73B}"/>
              </a:ext>
            </a:extLst>
          </p:cNvPr>
          <p:cNvPicPr>
            <a:picLocks noChangeAspect="1"/>
          </p:cNvPicPr>
          <p:nvPr/>
        </p:nvPicPr>
        <p:blipFill>
          <a:blip r:embed="rId3"/>
          <a:stretch>
            <a:fillRect/>
          </a:stretch>
        </p:blipFill>
        <p:spPr>
          <a:xfrm>
            <a:off x="13584" y="1447799"/>
            <a:ext cx="9188289" cy="5059826"/>
          </a:xfrm>
          <a:prstGeom prst="rect">
            <a:avLst/>
          </a:prstGeom>
        </p:spPr>
      </p:pic>
      <p:sp>
        <p:nvSpPr>
          <p:cNvPr id="9" name="TextBox 8">
            <a:extLst>
              <a:ext uri="{FF2B5EF4-FFF2-40B4-BE49-F238E27FC236}">
                <a16:creationId xmlns:a16="http://schemas.microsoft.com/office/drawing/2014/main" id="{2427F10A-8DC5-19DE-0341-E21AABCCCED6}"/>
              </a:ext>
            </a:extLst>
          </p:cNvPr>
          <p:cNvSpPr txBox="1"/>
          <p:nvPr/>
        </p:nvSpPr>
        <p:spPr>
          <a:xfrm>
            <a:off x="13584" y="5911275"/>
            <a:ext cx="9144000" cy="584775"/>
          </a:xfrm>
          <a:prstGeom prst="rect">
            <a:avLst/>
          </a:prstGeom>
          <a:noFill/>
        </p:spPr>
        <p:txBody>
          <a:bodyPr wrap="square" rtlCol="0">
            <a:spAutoFit/>
          </a:bodyPr>
          <a:lstStyle/>
          <a:p>
            <a:pPr algn="r"/>
            <a:r>
              <a:rPr lang="en-US" sz="3200" dirty="0">
                <a:solidFill>
                  <a:srgbClr val="FFFFFF"/>
                </a:solidFill>
              </a:rPr>
              <a:t>Oscars 2014</a:t>
            </a:r>
          </a:p>
        </p:txBody>
      </p:sp>
    </p:spTree>
    <p:extLst>
      <p:ext uri="{BB962C8B-B14F-4D97-AF65-F5344CB8AC3E}">
        <p14:creationId xmlns:p14="http://schemas.microsoft.com/office/powerpoint/2010/main" val="26970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Trinity College Dublin">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13074</TotalTime>
  <Words>3267</Words>
  <Application>Microsoft Macintosh PowerPoint</Application>
  <PresentationFormat>On-screen Show (4:3)</PresentationFormat>
  <Paragraphs>460</Paragraphs>
  <Slides>66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Minion Pro</vt:lpstr>
      <vt:lpstr>Trinity College Dublin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dtpgraphics</dc:creator>
  <cp:lastModifiedBy>Eoin O'Dell</cp:lastModifiedBy>
  <cp:revision>361</cp:revision>
  <cp:lastPrinted>2014-12-16T10:33:11Z</cp:lastPrinted>
  <dcterms:created xsi:type="dcterms:W3CDTF">2013-07-29T09:34:50Z</dcterms:created>
  <dcterms:modified xsi:type="dcterms:W3CDTF">2022-10-11T11:59:23Z</dcterms:modified>
</cp:coreProperties>
</file>